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97" r:id="rId2"/>
    <p:sldId id="296" r:id="rId3"/>
    <p:sldId id="259" r:id="rId4"/>
    <p:sldId id="298" r:id="rId5"/>
    <p:sldId id="360" r:id="rId6"/>
    <p:sldId id="362" r:id="rId7"/>
    <p:sldId id="361" r:id="rId8"/>
    <p:sldId id="363" r:id="rId9"/>
    <p:sldId id="299" r:id="rId10"/>
    <p:sldId id="300" r:id="rId11"/>
    <p:sldId id="337" r:id="rId12"/>
    <p:sldId id="338" r:id="rId13"/>
    <p:sldId id="301" r:id="rId14"/>
    <p:sldId id="302" r:id="rId15"/>
    <p:sldId id="319" r:id="rId16"/>
    <p:sldId id="318" r:id="rId17"/>
    <p:sldId id="320" r:id="rId18"/>
    <p:sldId id="321" r:id="rId19"/>
    <p:sldId id="322" r:id="rId20"/>
    <p:sldId id="323" r:id="rId21"/>
    <p:sldId id="324" r:id="rId22"/>
    <p:sldId id="325" r:id="rId23"/>
    <p:sldId id="326" r:id="rId24"/>
    <p:sldId id="327" r:id="rId25"/>
    <p:sldId id="328" r:id="rId26"/>
    <p:sldId id="329" r:id="rId27"/>
    <p:sldId id="330" r:id="rId28"/>
    <p:sldId id="331" r:id="rId29"/>
    <p:sldId id="332" r:id="rId30"/>
    <p:sldId id="333" r:id="rId31"/>
    <p:sldId id="334" r:id="rId32"/>
    <p:sldId id="335" r:id="rId33"/>
    <p:sldId id="336" r:id="rId34"/>
    <p:sldId id="303" r:id="rId35"/>
    <p:sldId id="358" r:id="rId36"/>
    <p:sldId id="339" r:id="rId37"/>
    <p:sldId id="304" r:id="rId38"/>
    <p:sldId id="305" r:id="rId39"/>
    <p:sldId id="340" r:id="rId40"/>
    <p:sldId id="306" r:id="rId41"/>
    <p:sldId id="307" r:id="rId42"/>
    <p:sldId id="341" r:id="rId43"/>
    <p:sldId id="308" r:id="rId44"/>
    <p:sldId id="343" r:id="rId45"/>
    <p:sldId id="309" r:id="rId46"/>
    <p:sldId id="310" r:id="rId47"/>
    <p:sldId id="344" r:id="rId48"/>
    <p:sldId id="345" r:id="rId49"/>
    <p:sldId id="346" r:id="rId50"/>
    <p:sldId id="347" r:id="rId51"/>
    <p:sldId id="348" r:id="rId52"/>
    <p:sldId id="349" r:id="rId53"/>
    <p:sldId id="311" r:id="rId54"/>
    <p:sldId id="350" r:id="rId55"/>
    <p:sldId id="312" r:id="rId56"/>
    <p:sldId id="313" r:id="rId57"/>
    <p:sldId id="351" r:id="rId58"/>
    <p:sldId id="352" r:id="rId59"/>
    <p:sldId id="353" r:id="rId60"/>
    <p:sldId id="314" r:id="rId61"/>
    <p:sldId id="315" r:id="rId62"/>
    <p:sldId id="316" r:id="rId63"/>
    <p:sldId id="355" r:id="rId64"/>
    <p:sldId id="354" r:id="rId65"/>
    <p:sldId id="356" r:id="rId66"/>
    <p:sldId id="357" r:id="rId67"/>
    <p:sldId id="317" r:id="rId68"/>
  </p:sldIdLst>
  <p:sldSz cx="18288000" cy="10287000"/>
  <p:notesSz cx="6858000" cy="9144000"/>
  <p:embeddedFontLst>
    <p:embeddedFont>
      <p:font typeface="ADLaM Display" panose="02010000000000000000" pitchFamily="2" charset="0"/>
      <p:regular r:id="rId69"/>
    </p:embeddedFont>
    <p:embeddedFont>
      <p:font typeface="Anton" pitchFamily="2" charset="0"/>
      <p:regular r:id="rId70"/>
    </p:embeddedFont>
    <p:embeddedFont>
      <p:font typeface="Arial Narrow" panose="020B0606020202030204" pitchFamily="34" charset="0"/>
      <p:regular r:id="rId71"/>
      <p:bold r:id="rId72"/>
      <p:italic r:id="rId73"/>
      <p:boldItalic r:id="rId74"/>
    </p:embeddedFont>
    <p:embeddedFont>
      <p:font typeface="Britannic Bold" panose="020B0903060703020204" pitchFamily="34" charset="0"/>
      <p:regular r:id="rId75"/>
    </p:embeddedFont>
    <p:embeddedFont>
      <p:font typeface="Canva Sans Bold Italics" panose="020B0604020202020204" charset="0"/>
      <p:regular r:id="rId7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1" d="100"/>
          <a:sy n="51" d="100"/>
        </p:scale>
        <p:origin x="-302" y="4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font" Target="fonts/font6.fntdata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font" Target="fonts/font1.fntdata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4.fntdata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2.fntdata"/><Relationship Id="rId75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5.fntdata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8.fntdata"/><Relationship Id="rId7" Type="http://schemas.openxmlformats.org/officeDocument/2006/relationships/slide" Target="slides/slide6.xml"/><Relationship Id="rId71" Type="http://schemas.openxmlformats.org/officeDocument/2006/relationships/font" Target="fonts/font3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6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gi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urple and white rectangle">
            <a:extLst>
              <a:ext uri="{FF2B5EF4-FFF2-40B4-BE49-F238E27FC236}">
                <a16:creationId xmlns:a16="http://schemas.microsoft.com/office/drawing/2014/main" id="{4432BD69-A965-34C9-1D04-110DFAEDB86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D31FD41F-E211-CA26-26F5-B6245503F9D7}"/>
              </a:ext>
            </a:extLst>
          </p:cNvPr>
          <p:cNvSpPr txBox="1"/>
          <p:nvPr/>
        </p:nvSpPr>
        <p:spPr>
          <a:xfrm>
            <a:off x="467290" y="4229100"/>
            <a:ext cx="17353419" cy="26545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657"/>
              </a:lnSpc>
            </a:pPr>
            <a:r>
              <a:rPr lang="en-US" sz="8000" dirty="0">
                <a:solidFill>
                  <a:srgbClr val="FDFCFD"/>
                </a:solidFill>
                <a:latin typeface="Anton"/>
              </a:rPr>
              <a:t>GYMBUDD</a:t>
            </a:r>
            <a:r>
              <a:rPr lang="en-US" sz="8000" dirty="0">
                <a:solidFill>
                  <a:srgbClr val="FFFFFF"/>
                </a:solidFill>
                <a:latin typeface="Anton"/>
              </a:rPr>
              <a:t>: A Web-based Application for Gym Enthusiast</a:t>
            </a:r>
          </a:p>
        </p:txBody>
      </p:sp>
    </p:spTree>
    <p:extLst>
      <p:ext uri="{BB962C8B-B14F-4D97-AF65-F5344CB8AC3E}">
        <p14:creationId xmlns:p14="http://schemas.microsoft.com/office/powerpoint/2010/main" val="27921571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75A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3035796"/>
            <a:chOff x="0" y="0"/>
            <a:chExt cx="4816593" cy="79955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799551"/>
            </a:xfrm>
            <a:custGeom>
              <a:avLst/>
              <a:gdLst/>
              <a:ahLst/>
              <a:cxnLst/>
              <a:rect l="l" t="t" r="r" b="b"/>
              <a:pathLst>
                <a:path w="4816592" h="799551">
                  <a:moveTo>
                    <a:pt x="0" y="0"/>
                  </a:moveTo>
                  <a:lnTo>
                    <a:pt x="4816592" y="0"/>
                  </a:lnTo>
                  <a:lnTo>
                    <a:pt x="4816592" y="799551"/>
                  </a:lnTo>
                  <a:lnTo>
                    <a:pt x="0" y="799551"/>
                  </a:lnTo>
                  <a:close/>
                </a:path>
              </a:pathLst>
            </a:custGeom>
            <a:solidFill>
              <a:srgbClr val="975AB6"/>
            </a:solidFill>
          </p:spPr>
          <p:txBody>
            <a:bodyPr/>
            <a:lstStyle/>
            <a:p>
              <a:endParaRPr lang="en-PH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8376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52400" y="4867648"/>
            <a:ext cx="18288000" cy="14362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9600" dirty="0">
                <a:solidFill>
                  <a:srgbClr val="FFFFFF"/>
                </a:solidFill>
                <a:latin typeface="Anton"/>
              </a:rPr>
              <a:t>1.3 OBJECTIVES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0" y="8396776"/>
            <a:ext cx="18288000" cy="1890224"/>
            <a:chOff x="0" y="0"/>
            <a:chExt cx="4816593" cy="49783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816592" cy="497837"/>
            </a:xfrm>
            <a:custGeom>
              <a:avLst/>
              <a:gdLst/>
              <a:ahLst/>
              <a:cxnLst/>
              <a:rect l="l" t="t" r="r" b="b"/>
              <a:pathLst>
                <a:path w="4816592" h="497837">
                  <a:moveTo>
                    <a:pt x="0" y="0"/>
                  </a:moveTo>
                  <a:lnTo>
                    <a:pt x="4816592" y="0"/>
                  </a:lnTo>
                  <a:lnTo>
                    <a:pt x="4816592" y="497837"/>
                  </a:lnTo>
                  <a:lnTo>
                    <a:pt x="0" y="497837"/>
                  </a:lnTo>
                  <a:close/>
                </a:path>
              </a:pathLst>
            </a:custGeom>
            <a:solidFill>
              <a:srgbClr val="D6B7DE"/>
            </a:solidFill>
          </p:spPr>
          <p:txBody>
            <a:bodyPr/>
            <a:lstStyle/>
            <a:p>
              <a:endParaRPr lang="en-PH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4816593" cy="5359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905000" y="6286500"/>
            <a:ext cx="14199031" cy="6889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Canva Sans Bold Italics"/>
              </a:rPr>
              <a:t>GYMBUDD: A Web-based Application for Gym Enthusiast</a:t>
            </a:r>
          </a:p>
        </p:txBody>
      </p:sp>
      <p:sp>
        <p:nvSpPr>
          <p:cNvPr id="11" name="Freeform 11"/>
          <p:cNvSpPr/>
          <p:nvPr/>
        </p:nvSpPr>
        <p:spPr>
          <a:xfrm>
            <a:off x="15154629" y="283855"/>
            <a:ext cx="2817864" cy="2817864"/>
          </a:xfrm>
          <a:custGeom>
            <a:avLst/>
            <a:gdLst/>
            <a:ahLst/>
            <a:cxnLst/>
            <a:rect l="l" t="t" r="r" b="b"/>
            <a:pathLst>
              <a:path w="2817864" h="2817864">
                <a:moveTo>
                  <a:pt x="0" y="0"/>
                </a:moveTo>
                <a:lnTo>
                  <a:pt x="2817865" y="0"/>
                </a:lnTo>
                <a:lnTo>
                  <a:pt x="2817865" y="2817864"/>
                </a:lnTo>
                <a:lnTo>
                  <a:pt x="0" y="28178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PH"/>
          </a:p>
        </p:txBody>
      </p:sp>
      <p:sp>
        <p:nvSpPr>
          <p:cNvPr id="12" name="Freeform 12"/>
          <p:cNvSpPr/>
          <p:nvPr/>
        </p:nvSpPr>
        <p:spPr>
          <a:xfrm>
            <a:off x="12336765" y="283855"/>
            <a:ext cx="2817864" cy="2817864"/>
          </a:xfrm>
          <a:custGeom>
            <a:avLst/>
            <a:gdLst/>
            <a:ahLst/>
            <a:cxnLst/>
            <a:rect l="l" t="t" r="r" b="b"/>
            <a:pathLst>
              <a:path w="2817864" h="2817864">
                <a:moveTo>
                  <a:pt x="0" y="0"/>
                </a:moveTo>
                <a:lnTo>
                  <a:pt x="2817864" y="0"/>
                </a:lnTo>
                <a:lnTo>
                  <a:pt x="2817864" y="2817864"/>
                </a:lnTo>
                <a:lnTo>
                  <a:pt x="0" y="28178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PH"/>
          </a:p>
        </p:txBody>
      </p:sp>
      <p:pic>
        <p:nvPicPr>
          <p:cNvPr id="14" name="Picture 13" descr="A logo of a person with purple gloves&#10;&#10;Description automatically generated">
            <a:extLst>
              <a:ext uri="{FF2B5EF4-FFF2-40B4-BE49-F238E27FC236}">
                <a16:creationId xmlns:a16="http://schemas.microsoft.com/office/drawing/2014/main" id="{5424851D-527B-480A-972B-FA773A669E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507" y="291435"/>
            <a:ext cx="3592455" cy="2337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4528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75A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3035796"/>
            <a:chOff x="0" y="0"/>
            <a:chExt cx="4816593" cy="79955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799551"/>
            </a:xfrm>
            <a:custGeom>
              <a:avLst/>
              <a:gdLst/>
              <a:ahLst/>
              <a:cxnLst/>
              <a:rect l="l" t="t" r="r" b="b"/>
              <a:pathLst>
                <a:path w="4816592" h="799551">
                  <a:moveTo>
                    <a:pt x="0" y="0"/>
                  </a:moveTo>
                  <a:lnTo>
                    <a:pt x="4816592" y="0"/>
                  </a:lnTo>
                  <a:lnTo>
                    <a:pt x="4816592" y="799551"/>
                  </a:lnTo>
                  <a:lnTo>
                    <a:pt x="0" y="799551"/>
                  </a:lnTo>
                  <a:close/>
                </a:path>
              </a:pathLst>
            </a:custGeom>
            <a:solidFill>
              <a:srgbClr val="975AB6"/>
            </a:solidFill>
          </p:spPr>
          <p:txBody>
            <a:bodyPr/>
            <a:lstStyle/>
            <a:p>
              <a:endParaRPr lang="en-PH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8376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52400" y="4867648"/>
            <a:ext cx="18288000" cy="14362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9600" dirty="0">
                <a:solidFill>
                  <a:srgbClr val="FFFFFF"/>
                </a:solidFill>
                <a:latin typeface="Anton"/>
              </a:rPr>
              <a:t>1.3.1 General Objectives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0" y="8396776"/>
            <a:ext cx="18288000" cy="1890224"/>
            <a:chOff x="0" y="0"/>
            <a:chExt cx="4816593" cy="49783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816592" cy="497837"/>
            </a:xfrm>
            <a:custGeom>
              <a:avLst/>
              <a:gdLst/>
              <a:ahLst/>
              <a:cxnLst/>
              <a:rect l="l" t="t" r="r" b="b"/>
              <a:pathLst>
                <a:path w="4816592" h="497837">
                  <a:moveTo>
                    <a:pt x="0" y="0"/>
                  </a:moveTo>
                  <a:lnTo>
                    <a:pt x="4816592" y="0"/>
                  </a:lnTo>
                  <a:lnTo>
                    <a:pt x="4816592" y="497837"/>
                  </a:lnTo>
                  <a:lnTo>
                    <a:pt x="0" y="497837"/>
                  </a:lnTo>
                  <a:close/>
                </a:path>
              </a:pathLst>
            </a:custGeom>
            <a:solidFill>
              <a:srgbClr val="D6B7DE"/>
            </a:solidFill>
          </p:spPr>
          <p:txBody>
            <a:bodyPr/>
            <a:lstStyle/>
            <a:p>
              <a:endParaRPr lang="en-PH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4816593" cy="5359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905000" y="6286500"/>
            <a:ext cx="14199031" cy="6889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Canva Sans Bold Italics"/>
              </a:rPr>
              <a:t>GYMBUDD: A Web-based Application for Gym Enthusiast</a:t>
            </a:r>
          </a:p>
        </p:txBody>
      </p:sp>
      <p:sp>
        <p:nvSpPr>
          <p:cNvPr id="11" name="Freeform 11"/>
          <p:cNvSpPr/>
          <p:nvPr/>
        </p:nvSpPr>
        <p:spPr>
          <a:xfrm>
            <a:off x="15154629" y="283855"/>
            <a:ext cx="2817864" cy="2817864"/>
          </a:xfrm>
          <a:custGeom>
            <a:avLst/>
            <a:gdLst/>
            <a:ahLst/>
            <a:cxnLst/>
            <a:rect l="l" t="t" r="r" b="b"/>
            <a:pathLst>
              <a:path w="2817864" h="2817864">
                <a:moveTo>
                  <a:pt x="0" y="0"/>
                </a:moveTo>
                <a:lnTo>
                  <a:pt x="2817865" y="0"/>
                </a:lnTo>
                <a:lnTo>
                  <a:pt x="2817865" y="2817864"/>
                </a:lnTo>
                <a:lnTo>
                  <a:pt x="0" y="28178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PH"/>
          </a:p>
        </p:txBody>
      </p:sp>
      <p:sp>
        <p:nvSpPr>
          <p:cNvPr id="12" name="Freeform 12"/>
          <p:cNvSpPr/>
          <p:nvPr/>
        </p:nvSpPr>
        <p:spPr>
          <a:xfrm>
            <a:off x="12336765" y="283855"/>
            <a:ext cx="2817864" cy="2817864"/>
          </a:xfrm>
          <a:custGeom>
            <a:avLst/>
            <a:gdLst/>
            <a:ahLst/>
            <a:cxnLst/>
            <a:rect l="l" t="t" r="r" b="b"/>
            <a:pathLst>
              <a:path w="2817864" h="2817864">
                <a:moveTo>
                  <a:pt x="0" y="0"/>
                </a:moveTo>
                <a:lnTo>
                  <a:pt x="2817864" y="0"/>
                </a:lnTo>
                <a:lnTo>
                  <a:pt x="2817864" y="2817864"/>
                </a:lnTo>
                <a:lnTo>
                  <a:pt x="0" y="28178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PH"/>
          </a:p>
        </p:txBody>
      </p:sp>
      <p:pic>
        <p:nvPicPr>
          <p:cNvPr id="14" name="Picture 13" descr="A logo of a person with purple gloves&#10;&#10;Description automatically generated">
            <a:extLst>
              <a:ext uri="{FF2B5EF4-FFF2-40B4-BE49-F238E27FC236}">
                <a16:creationId xmlns:a16="http://schemas.microsoft.com/office/drawing/2014/main" id="{5424851D-527B-480A-972B-FA773A669E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507" y="291435"/>
            <a:ext cx="3592455" cy="2337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0254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75A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3035796"/>
            <a:chOff x="0" y="0"/>
            <a:chExt cx="4816593" cy="79955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799551"/>
            </a:xfrm>
            <a:custGeom>
              <a:avLst/>
              <a:gdLst/>
              <a:ahLst/>
              <a:cxnLst/>
              <a:rect l="l" t="t" r="r" b="b"/>
              <a:pathLst>
                <a:path w="4816592" h="799551">
                  <a:moveTo>
                    <a:pt x="0" y="0"/>
                  </a:moveTo>
                  <a:lnTo>
                    <a:pt x="4816592" y="0"/>
                  </a:lnTo>
                  <a:lnTo>
                    <a:pt x="4816592" y="799551"/>
                  </a:lnTo>
                  <a:lnTo>
                    <a:pt x="0" y="799551"/>
                  </a:lnTo>
                  <a:close/>
                </a:path>
              </a:pathLst>
            </a:custGeom>
            <a:solidFill>
              <a:srgbClr val="975AB6"/>
            </a:solidFill>
          </p:spPr>
          <p:txBody>
            <a:bodyPr/>
            <a:lstStyle/>
            <a:p>
              <a:endParaRPr lang="en-PH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8376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52400" y="4867648"/>
            <a:ext cx="18288000" cy="14362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9600" dirty="0">
                <a:solidFill>
                  <a:srgbClr val="FFFFFF"/>
                </a:solidFill>
                <a:latin typeface="Anton"/>
              </a:rPr>
              <a:t>1.3.2 Specific Objectives	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0" y="8396776"/>
            <a:ext cx="18288000" cy="1890224"/>
            <a:chOff x="0" y="0"/>
            <a:chExt cx="4816593" cy="49783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816592" cy="497837"/>
            </a:xfrm>
            <a:custGeom>
              <a:avLst/>
              <a:gdLst/>
              <a:ahLst/>
              <a:cxnLst/>
              <a:rect l="l" t="t" r="r" b="b"/>
              <a:pathLst>
                <a:path w="4816592" h="497837">
                  <a:moveTo>
                    <a:pt x="0" y="0"/>
                  </a:moveTo>
                  <a:lnTo>
                    <a:pt x="4816592" y="0"/>
                  </a:lnTo>
                  <a:lnTo>
                    <a:pt x="4816592" y="497837"/>
                  </a:lnTo>
                  <a:lnTo>
                    <a:pt x="0" y="497837"/>
                  </a:lnTo>
                  <a:close/>
                </a:path>
              </a:pathLst>
            </a:custGeom>
            <a:solidFill>
              <a:srgbClr val="D6B7DE"/>
            </a:solidFill>
          </p:spPr>
          <p:txBody>
            <a:bodyPr/>
            <a:lstStyle/>
            <a:p>
              <a:endParaRPr lang="en-PH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4816593" cy="5359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905000" y="6286500"/>
            <a:ext cx="14199031" cy="6889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Canva Sans Bold Italics"/>
              </a:rPr>
              <a:t>GYMBUDD: A Web-based Application for Gym Enthusiast</a:t>
            </a:r>
          </a:p>
        </p:txBody>
      </p:sp>
      <p:sp>
        <p:nvSpPr>
          <p:cNvPr id="11" name="Freeform 11"/>
          <p:cNvSpPr/>
          <p:nvPr/>
        </p:nvSpPr>
        <p:spPr>
          <a:xfrm>
            <a:off x="15154629" y="283855"/>
            <a:ext cx="2817864" cy="2817864"/>
          </a:xfrm>
          <a:custGeom>
            <a:avLst/>
            <a:gdLst/>
            <a:ahLst/>
            <a:cxnLst/>
            <a:rect l="l" t="t" r="r" b="b"/>
            <a:pathLst>
              <a:path w="2817864" h="2817864">
                <a:moveTo>
                  <a:pt x="0" y="0"/>
                </a:moveTo>
                <a:lnTo>
                  <a:pt x="2817865" y="0"/>
                </a:lnTo>
                <a:lnTo>
                  <a:pt x="2817865" y="2817864"/>
                </a:lnTo>
                <a:lnTo>
                  <a:pt x="0" y="28178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PH"/>
          </a:p>
        </p:txBody>
      </p:sp>
      <p:sp>
        <p:nvSpPr>
          <p:cNvPr id="12" name="Freeform 12"/>
          <p:cNvSpPr/>
          <p:nvPr/>
        </p:nvSpPr>
        <p:spPr>
          <a:xfrm>
            <a:off x="12336765" y="283855"/>
            <a:ext cx="2817864" cy="2817864"/>
          </a:xfrm>
          <a:custGeom>
            <a:avLst/>
            <a:gdLst/>
            <a:ahLst/>
            <a:cxnLst/>
            <a:rect l="l" t="t" r="r" b="b"/>
            <a:pathLst>
              <a:path w="2817864" h="2817864">
                <a:moveTo>
                  <a:pt x="0" y="0"/>
                </a:moveTo>
                <a:lnTo>
                  <a:pt x="2817864" y="0"/>
                </a:lnTo>
                <a:lnTo>
                  <a:pt x="2817864" y="2817864"/>
                </a:lnTo>
                <a:lnTo>
                  <a:pt x="0" y="28178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PH"/>
          </a:p>
        </p:txBody>
      </p:sp>
      <p:pic>
        <p:nvPicPr>
          <p:cNvPr id="14" name="Picture 13" descr="A logo of a person with purple gloves&#10;&#10;Description automatically generated">
            <a:extLst>
              <a:ext uri="{FF2B5EF4-FFF2-40B4-BE49-F238E27FC236}">
                <a16:creationId xmlns:a16="http://schemas.microsoft.com/office/drawing/2014/main" id="{5424851D-527B-480A-972B-FA773A669E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507" y="291435"/>
            <a:ext cx="3592455" cy="2337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1224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75A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3035796"/>
            <a:chOff x="0" y="0"/>
            <a:chExt cx="4816593" cy="79955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799551"/>
            </a:xfrm>
            <a:custGeom>
              <a:avLst/>
              <a:gdLst/>
              <a:ahLst/>
              <a:cxnLst/>
              <a:rect l="l" t="t" r="r" b="b"/>
              <a:pathLst>
                <a:path w="4816592" h="799551">
                  <a:moveTo>
                    <a:pt x="0" y="0"/>
                  </a:moveTo>
                  <a:lnTo>
                    <a:pt x="4816592" y="0"/>
                  </a:lnTo>
                  <a:lnTo>
                    <a:pt x="4816592" y="799551"/>
                  </a:lnTo>
                  <a:lnTo>
                    <a:pt x="0" y="799551"/>
                  </a:lnTo>
                  <a:close/>
                </a:path>
              </a:pathLst>
            </a:custGeom>
            <a:solidFill>
              <a:srgbClr val="975AB6"/>
            </a:solidFill>
          </p:spPr>
          <p:txBody>
            <a:bodyPr/>
            <a:lstStyle/>
            <a:p>
              <a:endParaRPr lang="en-PH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8376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52400" y="5018145"/>
            <a:ext cx="18288000" cy="14362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9600" dirty="0">
                <a:solidFill>
                  <a:srgbClr val="FFFFFF"/>
                </a:solidFill>
                <a:latin typeface="Anton"/>
              </a:rPr>
              <a:t>1.4 SCOPE AND LIMITATIONS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0" y="8396776"/>
            <a:ext cx="18288000" cy="1890224"/>
            <a:chOff x="0" y="0"/>
            <a:chExt cx="4816593" cy="49783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816592" cy="497837"/>
            </a:xfrm>
            <a:custGeom>
              <a:avLst/>
              <a:gdLst/>
              <a:ahLst/>
              <a:cxnLst/>
              <a:rect l="l" t="t" r="r" b="b"/>
              <a:pathLst>
                <a:path w="4816592" h="497837">
                  <a:moveTo>
                    <a:pt x="0" y="0"/>
                  </a:moveTo>
                  <a:lnTo>
                    <a:pt x="4816592" y="0"/>
                  </a:lnTo>
                  <a:lnTo>
                    <a:pt x="4816592" y="497837"/>
                  </a:lnTo>
                  <a:lnTo>
                    <a:pt x="0" y="497837"/>
                  </a:lnTo>
                  <a:close/>
                </a:path>
              </a:pathLst>
            </a:custGeom>
            <a:solidFill>
              <a:srgbClr val="D6B7DE"/>
            </a:solidFill>
          </p:spPr>
          <p:txBody>
            <a:bodyPr/>
            <a:lstStyle/>
            <a:p>
              <a:endParaRPr lang="en-PH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4816593" cy="5359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905000" y="6436997"/>
            <a:ext cx="14199031" cy="6889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Canva Sans Bold Italics"/>
              </a:rPr>
              <a:t>GYMBUDD: A Web-based Application for Gym Enthusiast</a:t>
            </a:r>
          </a:p>
        </p:txBody>
      </p:sp>
      <p:sp>
        <p:nvSpPr>
          <p:cNvPr id="11" name="Freeform 11"/>
          <p:cNvSpPr/>
          <p:nvPr/>
        </p:nvSpPr>
        <p:spPr>
          <a:xfrm>
            <a:off x="15154629" y="283855"/>
            <a:ext cx="2817864" cy="2817864"/>
          </a:xfrm>
          <a:custGeom>
            <a:avLst/>
            <a:gdLst/>
            <a:ahLst/>
            <a:cxnLst/>
            <a:rect l="l" t="t" r="r" b="b"/>
            <a:pathLst>
              <a:path w="2817864" h="2817864">
                <a:moveTo>
                  <a:pt x="0" y="0"/>
                </a:moveTo>
                <a:lnTo>
                  <a:pt x="2817865" y="0"/>
                </a:lnTo>
                <a:lnTo>
                  <a:pt x="2817865" y="2817864"/>
                </a:lnTo>
                <a:lnTo>
                  <a:pt x="0" y="28178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PH"/>
          </a:p>
        </p:txBody>
      </p:sp>
      <p:sp>
        <p:nvSpPr>
          <p:cNvPr id="12" name="Freeform 12"/>
          <p:cNvSpPr/>
          <p:nvPr/>
        </p:nvSpPr>
        <p:spPr>
          <a:xfrm>
            <a:off x="12336765" y="283855"/>
            <a:ext cx="2817864" cy="2817864"/>
          </a:xfrm>
          <a:custGeom>
            <a:avLst/>
            <a:gdLst/>
            <a:ahLst/>
            <a:cxnLst/>
            <a:rect l="l" t="t" r="r" b="b"/>
            <a:pathLst>
              <a:path w="2817864" h="2817864">
                <a:moveTo>
                  <a:pt x="0" y="0"/>
                </a:moveTo>
                <a:lnTo>
                  <a:pt x="2817864" y="0"/>
                </a:lnTo>
                <a:lnTo>
                  <a:pt x="2817864" y="2817864"/>
                </a:lnTo>
                <a:lnTo>
                  <a:pt x="0" y="28178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PH"/>
          </a:p>
        </p:txBody>
      </p:sp>
      <p:pic>
        <p:nvPicPr>
          <p:cNvPr id="14" name="Picture 13" descr="A logo of a person with purple gloves&#10;&#10;Description automatically generated">
            <a:extLst>
              <a:ext uri="{FF2B5EF4-FFF2-40B4-BE49-F238E27FC236}">
                <a16:creationId xmlns:a16="http://schemas.microsoft.com/office/drawing/2014/main" id="{5424851D-527B-480A-972B-FA773A669E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507" y="291435"/>
            <a:ext cx="3592455" cy="2337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4687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75A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3035796"/>
            <a:chOff x="0" y="0"/>
            <a:chExt cx="4816593" cy="79955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799551"/>
            </a:xfrm>
            <a:custGeom>
              <a:avLst/>
              <a:gdLst/>
              <a:ahLst/>
              <a:cxnLst/>
              <a:rect l="l" t="t" r="r" b="b"/>
              <a:pathLst>
                <a:path w="4816592" h="799551">
                  <a:moveTo>
                    <a:pt x="0" y="0"/>
                  </a:moveTo>
                  <a:lnTo>
                    <a:pt x="4816592" y="0"/>
                  </a:lnTo>
                  <a:lnTo>
                    <a:pt x="4816592" y="799551"/>
                  </a:lnTo>
                  <a:lnTo>
                    <a:pt x="0" y="799551"/>
                  </a:lnTo>
                  <a:close/>
                </a:path>
              </a:pathLst>
            </a:custGeom>
            <a:solidFill>
              <a:srgbClr val="975AB6"/>
            </a:solidFill>
          </p:spPr>
          <p:txBody>
            <a:bodyPr/>
            <a:lstStyle/>
            <a:p>
              <a:endParaRPr lang="en-PH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8376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76200" y="4994793"/>
            <a:ext cx="18288000" cy="14362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9600" dirty="0">
                <a:solidFill>
                  <a:srgbClr val="FFFFFF"/>
                </a:solidFill>
                <a:latin typeface="Anton"/>
              </a:rPr>
              <a:t>1.4.1 SCOPE 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0" y="8396776"/>
            <a:ext cx="18288000" cy="1890224"/>
            <a:chOff x="0" y="0"/>
            <a:chExt cx="4816593" cy="49783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816592" cy="497837"/>
            </a:xfrm>
            <a:custGeom>
              <a:avLst/>
              <a:gdLst/>
              <a:ahLst/>
              <a:cxnLst/>
              <a:rect l="l" t="t" r="r" b="b"/>
              <a:pathLst>
                <a:path w="4816592" h="497837">
                  <a:moveTo>
                    <a:pt x="0" y="0"/>
                  </a:moveTo>
                  <a:lnTo>
                    <a:pt x="4816592" y="0"/>
                  </a:lnTo>
                  <a:lnTo>
                    <a:pt x="4816592" y="497837"/>
                  </a:lnTo>
                  <a:lnTo>
                    <a:pt x="0" y="497837"/>
                  </a:lnTo>
                  <a:close/>
                </a:path>
              </a:pathLst>
            </a:custGeom>
            <a:solidFill>
              <a:srgbClr val="D6B7DE"/>
            </a:solidFill>
          </p:spPr>
          <p:txBody>
            <a:bodyPr/>
            <a:lstStyle/>
            <a:p>
              <a:endParaRPr lang="en-PH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4816593" cy="5359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828800" y="6413645"/>
            <a:ext cx="14199031" cy="6889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Canva Sans Bold Italics"/>
              </a:rPr>
              <a:t>GYMBUDD: A Web-based Application for Gym Enthusiast</a:t>
            </a:r>
          </a:p>
        </p:txBody>
      </p:sp>
      <p:sp>
        <p:nvSpPr>
          <p:cNvPr id="11" name="Freeform 11"/>
          <p:cNvSpPr/>
          <p:nvPr/>
        </p:nvSpPr>
        <p:spPr>
          <a:xfrm>
            <a:off x="15154629" y="283855"/>
            <a:ext cx="2817864" cy="2817864"/>
          </a:xfrm>
          <a:custGeom>
            <a:avLst/>
            <a:gdLst/>
            <a:ahLst/>
            <a:cxnLst/>
            <a:rect l="l" t="t" r="r" b="b"/>
            <a:pathLst>
              <a:path w="2817864" h="2817864">
                <a:moveTo>
                  <a:pt x="0" y="0"/>
                </a:moveTo>
                <a:lnTo>
                  <a:pt x="2817865" y="0"/>
                </a:lnTo>
                <a:lnTo>
                  <a:pt x="2817865" y="2817864"/>
                </a:lnTo>
                <a:lnTo>
                  <a:pt x="0" y="28178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PH"/>
          </a:p>
        </p:txBody>
      </p:sp>
      <p:sp>
        <p:nvSpPr>
          <p:cNvPr id="12" name="Freeform 12"/>
          <p:cNvSpPr/>
          <p:nvPr/>
        </p:nvSpPr>
        <p:spPr>
          <a:xfrm>
            <a:off x="12336765" y="283855"/>
            <a:ext cx="2817864" cy="2817864"/>
          </a:xfrm>
          <a:custGeom>
            <a:avLst/>
            <a:gdLst/>
            <a:ahLst/>
            <a:cxnLst/>
            <a:rect l="l" t="t" r="r" b="b"/>
            <a:pathLst>
              <a:path w="2817864" h="2817864">
                <a:moveTo>
                  <a:pt x="0" y="0"/>
                </a:moveTo>
                <a:lnTo>
                  <a:pt x="2817864" y="0"/>
                </a:lnTo>
                <a:lnTo>
                  <a:pt x="2817864" y="2817864"/>
                </a:lnTo>
                <a:lnTo>
                  <a:pt x="0" y="28178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PH"/>
          </a:p>
        </p:txBody>
      </p:sp>
      <p:pic>
        <p:nvPicPr>
          <p:cNvPr id="14" name="Picture 13" descr="A logo of a person with purple gloves&#10;&#10;Description automatically generated">
            <a:extLst>
              <a:ext uri="{FF2B5EF4-FFF2-40B4-BE49-F238E27FC236}">
                <a16:creationId xmlns:a16="http://schemas.microsoft.com/office/drawing/2014/main" id="{5424851D-527B-480A-972B-FA773A669E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507" y="291435"/>
            <a:ext cx="3592455" cy="2337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2958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D2E6A99-E96D-6E15-4B24-E133FAC050D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50" name="TextBox 21">
            <a:extLst>
              <a:ext uri="{FF2B5EF4-FFF2-40B4-BE49-F238E27FC236}">
                <a16:creationId xmlns:a16="http://schemas.microsoft.com/office/drawing/2014/main" id="{E1F12AB6-D397-0DB9-42D1-8FDB42F2DE8F}"/>
              </a:ext>
            </a:extLst>
          </p:cNvPr>
          <p:cNvSpPr txBox="1"/>
          <p:nvPr/>
        </p:nvSpPr>
        <p:spPr>
          <a:xfrm>
            <a:off x="9143673" y="4620048"/>
            <a:ext cx="45719" cy="4112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endParaRPr/>
          </a:p>
        </p:txBody>
      </p:sp>
      <p:pic>
        <p:nvPicPr>
          <p:cNvPr id="3" name="Picture 2" descr="A purple and white login screen&#10;&#10;Description automatically generated">
            <a:extLst>
              <a:ext uri="{FF2B5EF4-FFF2-40B4-BE49-F238E27FC236}">
                <a16:creationId xmlns:a16="http://schemas.microsoft.com/office/drawing/2014/main" id="{01B8BA99-7AD8-3AD6-39D1-F5BA758BAD3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1941" y="2933700"/>
            <a:ext cx="14223463" cy="670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433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D2E6A99-E96D-6E15-4B24-E133FAC050D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50" name="TextBox 21">
            <a:extLst>
              <a:ext uri="{FF2B5EF4-FFF2-40B4-BE49-F238E27FC236}">
                <a16:creationId xmlns:a16="http://schemas.microsoft.com/office/drawing/2014/main" id="{E1F12AB6-D397-0DB9-42D1-8FDB42F2DE8F}"/>
              </a:ext>
            </a:extLst>
          </p:cNvPr>
          <p:cNvSpPr txBox="1"/>
          <p:nvPr/>
        </p:nvSpPr>
        <p:spPr>
          <a:xfrm>
            <a:off x="9143673" y="4620048"/>
            <a:ext cx="45719" cy="4112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endParaRPr/>
          </a:p>
        </p:txBody>
      </p:sp>
      <p:pic>
        <p:nvPicPr>
          <p:cNvPr id="6" name="Picture 5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665E05C5-186A-5C1C-F4EA-C4D0300F593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1941" y="2935705"/>
            <a:ext cx="14223463" cy="6703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2310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D2E6A99-E96D-6E15-4B24-E133FAC050D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50" name="TextBox 21">
            <a:extLst>
              <a:ext uri="{FF2B5EF4-FFF2-40B4-BE49-F238E27FC236}">
                <a16:creationId xmlns:a16="http://schemas.microsoft.com/office/drawing/2014/main" id="{E1F12AB6-D397-0DB9-42D1-8FDB42F2DE8F}"/>
              </a:ext>
            </a:extLst>
          </p:cNvPr>
          <p:cNvSpPr txBox="1"/>
          <p:nvPr/>
        </p:nvSpPr>
        <p:spPr>
          <a:xfrm>
            <a:off x="9143673" y="4620048"/>
            <a:ext cx="45719" cy="4112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endParaRPr/>
          </a:p>
        </p:txBody>
      </p:sp>
      <p:pic>
        <p:nvPicPr>
          <p:cNvPr id="2" name="Picture 1" descr="A close-up of a registration form&#10;&#10;Description automatically generated">
            <a:extLst>
              <a:ext uri="{FF2B5EF4-FFF2-40B4-BE49-F238E27FC236}">
                <a16:creationId xmlns:a16="http://schemas.microsoft.com/office/drawing/2014/main" id="{29E54F05-0AF3-D09A-C16D-19ED77D3CC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7661" y="2933700"/>
            <a:ext cx="14223462" cy="670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431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D2E6A99-E96D-6E15-4B24-E133FAC050D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50" name="TextBox 21">
            <a:extLst>
              <a:ext uri="{FF2B5EF4-FFF2-40B4-BE49-F238E27FC236}">
                <a16:creationId xmlns:a16="http://schemas.microsoft.com/office/drawing/2014/main" id="{E1F12AB6-D397-0DB9-42D1-8FDB42F2DE8F}"/>
              </a:ext>
            </a:extLst>
          </p:cNvPr>
          <p:cNvSpPr txBox="1"/>
          <p:nvPr/>
        </p:nvSpPr>
        <p:spPr>
          <a:xfrm>
            <a:off x="9143673" y="4620048"/>
            <a:ext cx="45719" cy="4112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endParaRPr/>
          </a:p>
        </p:txBody>
      </p:sp>
      <p:pic>
        <p:nvPicPr>
          <p:cNvPr id="2" name="Picture 1" descr="A purple and white login screen&#10;&#10;Description automatically generated">
            <a:extLst>
              <a:ext uri="{FF2B5EF4-FFF2-40B4-BE49-F238E27FC236}">
                <a16:creationId xmlns:a16="http://schemas.microsoft.com/office/drawing/2014/main" id="{BFEE7B60-0F86-EBB3-FFA5-919FD85ED02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1322" y="2933700"/>
            <a:ext cx="14176139" cy="670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2693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D2E6A99-E96D-6E15-4B24-E133FAC050D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50" name="TextBox 21">
            <a:extLst>
              <a:ext uri="{FF2B5EF4-FFF2-40B4-BE49-F238E27FC236}">
                <a16:creationId xmlns:a16="http://schemas.microsoft.com/office/drawing/2014/main" id="{E1F12AB6-D397-0DB9-42D1-8FDB42F2DE8F}"/>
              </a:ext>
            </a:extLst>
          </p:cNvPr>
          <p:cNvSpPr txBox="1"/>
          <p:nvPr/>
        </p:nvSpPr>
        <p:spPr>
          <a:xfrm>
            <a:off x="9143673" y="4620048"/>
            <a:ext cx="45719" cy="4112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endParaRPr/>
          </a:p>
        </p:txBody>
      </p:sp>
      <p:pic>
        <p:nvPicPr>
          <p:cNvPr id="2" name="Picture 1" descr="A purple card with a cartoon of a person&#10;&#10;Description automatically generated">
            <a:extLst>
              <a:ext uri="{FF2B5EF4-FFF2-40B4-BE49-F238E27FC236}">
                <a16:creationId xmlns:a16="http://schemas.microsoft.com/office/drawing/2014/main" id="{C049BD85-6E54-74EE-606F-5F1E434AD9B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673" y="2933700"/>
            <a:ext cx="14221438" cy="670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4049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D2E6A99-E96D-6E15-4B24-E133FAC050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3" name="TextBox 26">
            <a:extLst>
              <a:ext uri="{FF2B5EF4-FFF2-40B4-BE49-F238E27FC236}">
                <a16:creationId xmlns:a16="http://schemas.microsoft.com/office/drawing/2014/main" id="{E1284A36-0895-9CB8-1059-6065BB3E41B6}"/>
              </a:ext>
            </a:extLst>
          </p:cNvPr>
          <p:cNvSpPr txBox="1"/>
          <p:nvPr/>
        </p:nvSpPr>
        <p:spPr>
          <a:xfrm>
            <a:off x="3804609" y="2470582"/>
            <a:ext cx="11079479" cy="8775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dirty="0">
                <a:solidFill>
                  <a:schemeClr val="tx1">
                    <a:lumMod val="85000"/>
                    <a:lumOff val="15000"/>
                  </a:schemeClr>
                </a:solidFill>
                <a:latin typeface="Anton"/>
              </a:rPr>
              <a:t>The Proponents</a:t>
            </a:r>
          </a:p>
        </p:txBody>
      </p:sp>
      <p:grpSp>
        <p:nvGrpSpPr>
          <p:cNvPr id="34" name="Group 5">
            <a:extLst>
              <a:ext uri="{FF2B5EF4-FFF2-40B4-BE49-F238E27FC236}">
                <a16:creationId xmlns:a16="http://schemas.microsoft.com/office/drawing/2014/main" id="{4E8669C3-7B7D-6D16-E247-D7C8B584F9E3}"/>
              </a:ext>
            </a:extLst>
          </p:cNvPr>
          <p:cNvGrpSpPr/>
          <p:nvPr/>
        </p:nvGrpSpPr>
        <p:grpSpPr>
          <a:xfrm>
            <a:off x="1039672" y="4018601"/>
            <a:ext cx="3641957" cy="3926565"/>
            <a:chOff x="0" y="0"/>
            <a:chExt cx="812800" cy="812800"/>
          </a:xfrm>
        </p:grpSpPr>
        <p:sp>
          <p:nvSpPr>
            <p:cNvPr id="35" name="Freeform 6">
              <a:extLst>
                <a:ext uri="{FF2B5EF4-FFF2-40B4-BE49-F238E27FC236}">
                  <a16:creationId xmlns:a16="http://schemas.microsoft.com/office/drawing/2014/main" id="{9035B1DA-CDD2-C69F-FF3B-3DA26DCD803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3533CD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PH"/>
            </a:p>
          </p:txBody>
        </p:sp>
        <p:sp>
          <p:nvSpPr>
            <p:cNvPr id="36" name="TextBox 7">
              <a:extLst>
                <a:ext uri="{FF2B5EF4-FFF2-40B4-BE49-F238E27FC236}">
                  <a16:creationId xmlns:a16="http://schemas.microsoft.com/office/drawing/2014/main" id="{696CD0D3-0452-B1DE-8CAE-520D0599676F}"/>
                </a:ext>
              </a:extLst>
            </p:cNvPr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7" name="Group 8">
            <a:extLst>
              <a:ext uri="{FF2B5EF4-FFF2-40B4-BE49-F238E27FC236}">
                <a16:creationId xmlns:a16="http://schemas.microsoft.com/office/drawing/2014/main" id="{6293E836-E66F-94D0-273E-AC111AD1E4C3}"/>
              </a:ext>
            </a:extLst>
          </p:cNvPr>
          <p:cNvGrpSpPr/>
          <p:nvPr/>
        </p:nvGrpSpPr>
        <p:grpSpPr>
          <a:xfrm>
            <a:off x="9344349" y="3983950"/>
            <a:ext cx="3641957" cy="3926565"/>
            <a:chOff x="0" y="0"/>
            <a:chExt cx="812800" cy="812800"/>
          </a:xfrm>
        </p:grpSpPr>
        <p:sp>
          <p:nvSpPr>
            <p:cNvPr id="38" name="Freeform 9">
              <a:extLst>
                <a:ext uri="{FF2B5EF4-FFF2-40B4-BE49-F238E27FC236}">
                  <a16:creationId xmlns:a16="http://schemas.microsoft.com/office/drawing/2014/main" id="{B568940B-7A51-C214-5E3A-F2B7F0867656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3533CD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PH"/>
            </a:p>
          </p:txBody>
        </p:sp>
        <p:sp>
          <p:nvSpPr>
            <p:cNvPr id="39" name="TextBox 10">
              <a:extLst>
                <a:ext uri="{FF2B5EF4-FFF2-40B4-BE49-F238E27FC236}">
                  <a16:creationId xmlns:a16="http://schemas.microsoft.com/office/drawing/2014/main" id="{3EFC4FC7-52C2-1A45-F748-F940C83DFAB6}"/>
                </a:ext>
              </a:extLst>
            </p:cNvPr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0" name="Group 11">
            <a:extLst>
              <a:ext uri="{FF2B5EF4-FFF2-40B4-BE49-F238E27FC236}">
                <a16:creationId xmlns:a16="http://schemas.microsoft.com/office/drawing/2014/main" id="{AB645B21-D751-DEC0-D3E5-54E044561788}"/>
              </a:ext>
            </a:extLst>
          </p:cNvPr>
          <p:cNvGrpSpPr/>
          <p:nvPr/>
        </p:nvGrpSpPr>
        <p:grpSpPr>
          <a:xfrm>
            <a:off x="5166442" y="3989015"/>
            <a:ext cx="3641957" cy="3926565"/>
            <a:chOff x="0" y="0"/>
            <a:chExt cx="812800" cy="812800"/>
          </a:xfrm>
        </p:grpSpPr>
        <p:sp>
          <p:nvSpPr>
            <p:cNvPr id="41" name="Freeform 12">
              <a:extLst>
                <a:ext uri="{FF2B5EF4-FFF2-40B4-BE49-F238E27FC236}">
                  <a16:creationId xmlns:a16="http://schemas.microsoft.com/office/drawing/2014/main" id="{C7A148B8-D1D3-648C-6BB4-687FBBF3944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3533CD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PH"/>
            </a:p>
          </p:txBody>
        </p:sp>
        <p:sp>
          <p:nvSpPr>
            <p:cNvPr id="42" name="TextBox 13">
              <a:extLst>
                <a:ext uri="{FF2B5EF4-FFF2-40B4-BE49-F238E27FC236}">
                  <a16:creationId xmlns:a16="http://schemas.microsoft.com/office/drawing/2014/main" id="{D0CB22C3-1B2C-15A2-5269-41F847D114B8}"/>
                </a:ext>
              </a:extLst>
            </p:cNvPr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3" name="Group 14">
            <a:extLst>
              <a:ext uri="{FF2B5EF4-FFF2-40B4-BE49-F238E27FC236}">
                <a16:creationId xmlns:a16="http://schemas.microsoft.com/office/drawing/2014/main" id="{BEFCF544-DD8F-1AC2-BF90-D60A05D8860A}"/>
              </a:ext>
            </a:extLst>
          </p:cNvPr>
          <p:cNvGrpSpPr/>
          <p:nvPr/>
        </p:nvGrpSpPr>
        <p:grpSpPr>
          <a:xfrm>
            <a:off x="13458105" y="4018601"/>
            <a:ext cx="3641957" cy="3926565"/>
            <a:chOff x="0" y="0"/>
            <a:chExt cx="812800" cy="812800"/>
          </a:xfrm>
        </p:grpSpPr>
        <p:sp>
          <p:nvSpPr>
            <p:cNvPr id="44" name="Freeform 15">
              <a:extLst>
                <a:ext uri="{FF2B5EF4-FFF2-40B4-BE49-F238E27FC236}">
                  <a16:creationId xmlns:a16="http://schemas.microsoft.com/office/drawing/2014/main" id="{E0C2EBE8-CEDD-A4C4-3D16-561C981FDBB8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3533CD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PH"/>
            </a:p>
          </p:txBody>
        </p:sp>
        <p:sp>
          <p:nvSpPr>
            <p:cNvPr id="45" name="TextBox 16">
              <a:extLst>
                <a:ext uri="{FF2B5EF4-FFF2-40B4-BE49-F238E27FC236}">
                  <a16:creationId xmlns:a16="http://schemas.microsoft.com/office/drawing/2014/main" id="{90365303-6204-16E9-B5EE-3524B6169B06}"/>
                </a:ext>
              </a:extLst>
            </p:cNvPr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46" name="Freeform 17">
            <a:extLst>
              <a:ext uri="{FF2B5EF4-FFF2-40B4-BE49-F238E27FC236}">
                <a16:creationId xmlns:a16="http://schemas.microsoft.com/office/drawing/2014/main" id="{1FE5F7A0-932E-BA44-8B3C-EED52B08695B}"/>
              </a:ext>
            </a:extLst>
          </p:cNvPr>
          <p:cNvSpPr/>
          <p:nvPr/>
        </p:nvSpPr>
        <p:spPr>
          <a:xfrm>
            <a:off x="1199728" y="4125145"/>
            <a:ext cx="3507279" cy="4057625"/>
          </a:xfrm>
          <a:custGeom>
            <a:avLst/>
            <a:gdLst/>
            <a:ahLst/>
            <a:cxnLst/>
            <a:rect l="l" t="t" r="r" b="b"/>
            <a:pathLst>
              <a:path w="2971977" h="3189107">
                <a:moveTo>
                  <a:pt x="0" y="0"/>
                </a:moveTo>
                <a:lnTo>
                  <a:pt x="2971976" y="0"/>
                </a:lnTo>
                <a:lnTo>
                  <a:pt x="2971976" y="3189107"/>
                </a:lnTo>
                <a:lnTo>
                  <a:pt x="0" y="31891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PH"/>
          </a:p>
        </p:txBody>
      </p:sp>
      <p:sp>
        <p:nvSpPr>
          <p:cNvPr id="47" name="Freeform 18">
            <a:extLst>
              <a:ext uri="{FF2B5EF4-FFF2-40B4-BE49-F238E27FC236}">
                <a16:creationId xmlns:a16="http://schemas.microsoft.com/office/drawing/2014/main" id="{CFCBAD82-A0B0-62DB-9541-C69721CA1523}"/>
              </a:ext>
            </a:extLst>
          </p:cNvPr>
          <p:cNvSpPr/>
          <p:nvPr/>
        </p:nvSpPr>
        <p:spPr>
          <a:xfrm>
            <a:off x="9485476" y="4102462"/>
            <a:ext cx="3500830" cy="4067399"/>
          </a:xfrm>
          <a:custGeom>
            <a:avLst/>
            <a:gdLst/>
            <a:ahLst/>
            <a:cxnLst/>
            <a:rect l="l" t="t" r="r" b="b"/>
            <a:pathLst>
              <a:path w="2966512" h="3196789">
                <a:moveTo>
                  <a:pt x="0" y="0"/>
                </a:moveTo>
                <a:lnTo>
                  <a:pt x="2966512" y="0"/>
                </a:lnTo>
                <a:lnTo>
                  <a:pt x="2966512" y="3196789"/>
                </a:lnTo>
                <a:lnTo>
                  <a:pt x="0" y="319678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2227" r="-4455" b="-2227"/>
            </a:stretch>
          </a:blipFill>
        </p:spPr>
        <p:txBody>
          <a:bodyPr/>
          <a:lstStyle/>
          <a:p>
            <a:endParaRPr lang="en-PH"/>
          </a:p>
        </p:txBody>
      </p:sp>
      <p:sp>
        <p:nvSpPr>
          <p:cNvPr id="48" name="Freeform 19">
            <a:extLst>
              <a:ext uri="{FF2B5EF4-FFF2-40B4-BE49-F238E27FC236}">
                <a16:creationId xmlns:a16="http://schemas.microsoft.com/office/drawing/2014/main" id="{FF9C36A1-E6BA-9CA9-42FB-8A03B8930A42}"/>
              </a:ext>
            </a:extLst>
          </p:cNvPr>
          <p:cNvSpPr/>
          <p:nvPr/>
        </p:nvSpPr>
        <p:spPr>
          <a:xfrm>
            <a:off x="5204700" y="4125144"/>
            <a:ext cx="3609834" cy="4048913"/>
          </a:xfrm>
          <a:custGeom>
            <a:avLst/>
            <a:gdLst/>
            <a:ahLst/>
            <a:cxnLst/>
            <a:rect l="l" t="t" r="r" b="b"/>
            <a:pathLst>
              <a:path w="2973441" h="3165172">
                <a:moveTo>
                  <a:pt x="0" y="0"/>
                </a:moveTo>
                <a:lnTo>
                  <a:pt x="2973441" y="0"/>
                </a:lnTo>
                <a:lnTo>
                  <a:pt x="2973441" y="3165172"/>
                </a:lnTo>
                <a:lnTo>
                  <a:pt x="0" y="316517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58000"/>
                      </a14:imgEffect>
                      <a14:imgEffect>
                        <a14:saturation sat="113000"/>
                      </a14:imgEffect>
                      <a14:imgEffect>
                        <a14:brightnessContrast bright="19000" contrast="1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 l="3268" r="-3268"/>
            </a:stretch>
          </a:blipFill>
        </p:spPr>
        <p:txBody>
          <a:bodyPr/>
          <a:lstStyle/>
          <a:p>
            <a:endParaRPr lang="en-PH" dirty="0"/>
          </a:p>
        </p:txBody>
      </p:sp>
      <p:sp>
        <p:nvSpPr>
          <p:cNvPr id="49" name="Freeform 20">
            <a:extLst>
              <a:ext uri="{FF2B5EF4-FFF2-40B4-BE49-F238E27FC236}">
                <a16:creationId xmlns:a16="http://schemas.microsoft.com/office/drawing/2014/main" id="{C1A5F7C2-9F17-FBD3-080A-59207E3CEBBA}"/>
              </a:ext>
            </a:extLst>
          </p:cNvPr>
          <p:cNvSpPr/>
          <p:nvPr/>
        </p:nvSpPr>
        <p:spPr>
          <a:xfrm>
            <a:off x="13637780" y="4125144"/>
            <a:ext cx="3462282" cy="4042399"/>
          </a:xfrm>
          <a:custGeom>
            <a:avLst/>
            <a:gdLst/>
            <a:ahLst/>
            <a:cxnLst/>
            <a:rect l="l" t="t" r="r" b="b"/>
            <a:pathLst>
              <a:path w="2933848" h="3177140">
                <a:moveTo>
                  <a:pt x="0" y="0"/>
                </a:moveTo>
                <a:lnTo>
                  <a:pt x="2933848" y="0"/>
                </a:lnTo>
                <a:lnTo>
                  <a:pt x="2933848" y="3177140"/>
                </a:lnTo>
                <a:lnTo>
                  <a:pt x="0" y="317714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5417" r="-1544" b="-6036"/>
            </a:stretch>
          </a:blipFill>
        </p:spPr>
        <p:txBody>
          <a:bodyPr/>
          <a:lstStyle/>
          <a:p>
            <a:endParaRPr lang="en-PH"/>
          </a:p>
        </p:txBody>
      </p:sp>
      <p:sp>
        <p:nvSpPr>
          <p:cNvPr id="50" name="TextBox 21">
            <a:extLst>
              <a:ext uri="{FF2B5EF4-FFF2-40B4-BE49-F238E27FC236}">
                <a16:creationId xmlns:a16="http://schemas.microsoft.com/office/drawing/2014/main" id="{E1F12AB6-D397-0DB9-42D1-8FDB42F2DE8F}"/>
              </a:ext>
            </a:extLst>
          </p:cNvPr>
          <p:cNvSpPr txBox="1"/>
          <p:nvPr/>
        </p:nvSpPr>
        <p:spPr>
          <a:xfrm>
            <a:off x="9143673" y="4620048"/>
            <a:ext cx="45719" cy="4112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endParaRPr/>
          </a:p>
        </p:txBody>
      </p:sp>
      <p:sp>
        <p:nvSpPr>
          <p:cNvPr id="51" name="TextBox 22">
            <a:extLst>
              <a:ext uri="{FF2B5EF4-FFF2-40B4-BE49-F238E27FC236}">
                <a16:creationId xmlns:a16="http://schemas.microsoft.com/office/drawing/2014/main" id="{A74D8712-ACB6-2D11-4931-DAF2A95A305D}"/>
              </a:ext>
            </a:extLst>
          </p:cNvPr>
          <p:cNvSpPr txBox="1"/>
          <p:nvPr/>
        </p:nvSpPr>
        <p:spPr>
          <a:xfrm>
            <a:off x="403969" y="8403420"/>
            <a:ext cx="4910683" cy="5032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dirty="0">
                <a:solidFill>
                  <a:srgbClr val="000000"/>
                </a:solidFill>
                <a:latin typeface="Britannic Bold" panose="020B0903060703020204" pitchFamily="34" charset="0"/>
              </a:rPr>
              <a:t>Alfonso, Andrei P.</a:t>
            </a:r>
          </a:p>
        </p:txBody>
      </p:sp>
      <p:sp>
        <p:nvSpPr>
          <p:cNvPr id="52" name="TextBox 23">
            <a:extLst>
              <a:ext uri="{FF2B5EF4-FFF2-40B4-BE49-F238E27FC236}">
                <a16:creationId xmlns:a16="http://schemas.microsoft.com/office/drawing/2014/main" id="{98524545-1FD0-59EA-512A-8EDC606474E3}"/>
              </a:ext>
            </a:extLst>
          </p:cNvPr>
          <p:cNvSpPr txBox="1"/>
          <p:nvPr/>
        </p:nvSpPr>
        <p:spPr>
          <a:xfrm>
            <a:off x="8724071" y="8376461"/>
            <a:ext cx="4910683" cy="5032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dirty="0" err="1">
                <a:solidFill>
                  <a:srgbClr val="000000"/>
                </a:solidFill>
                <a:latin typeface="Britannic Bold" panose="020B0903060703020204" pitchFamily="34" charset="0"/>
              </a:rPr>
              <a:t>Capili</a:t>
            </a:r>
            <a:r>
              <a:rPr lang="en-US" sz="3000" dirty="0">
                <a:solidFill>
                  <a:srgbClr val="000000"/>
                </a:solidFill>
                <a:latin typeface="Britannic Bold" panose="020B0903060703020204" pitchFamily="34" charset="0"/>
              </a:rPr>
              <a:t>, Ryan M.</a:t>
            </a:r>
          </a:p>
        </p:txBody>
      </p:sp>
      <p:sp>
        <p:nvSpPr>
          <p:cNvPr id="53" name="TextBox 24">
            <a:extLst>
              <a:ext uri="{FF2B5EF4-FFF2-40B4-BE49-F238E27FC236}">
                <a16:creationId xmlns:a16="http://schemas.microsoft.com/office/drawing/2014/main" id="{1A434595-2707-3619-8760-252A9DF85D07}"/>
              </a:ext>
            </a:extLst>
          </p:cNvPr>
          <p:cNvSpPr txBox="1"/>
          <p:nvPr/>
        </p:nvSpPr>
        <p:spPr>
          <a:xfrm>
            <a:off x="4598554" y="8377509"/>
            <a:ext cx="4910683" cy="5032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dirty="0">
                <a:solidFill>
                  <a:srgbClr val="000000"/>
                </a:solidFill>
                <a:latin typeface="Britannic Bold" panose="020B0903060703020204" pitchFamily="34" charset="0"/>
              </a:rPr>
              <a:t>Santos, Jenny M.</a:t>
            </a:r>
          </a:p>
        </p:txBody>
      </p:sp>
      <p:sp>
        <p:nvSpPr>
          <p:cNvPr id="54" name="TextBox 25">
            <a:extLst>
              <a:ext uri="{FF2B5EF4-FFF2-40B4-BE49-F238E27FC236}">
                <a16:creationId xmlns:a16="http://schemas.microsoft.com/office/drawing/2014/main" id="{B163893B-3BC2-464D-3D52-126DFD941A28}"/>
              </a:ext>
            </a:extLst>
          </p:cNvPr>
          <p:cNvSpPr txBox="1"/>
          <p:nvPr/>
        </p:nvSpPr>
        <p:spPr>
          <a:xfrm>
            <a:off x="12913579" y="8400334"/>
            <a:ext cx="4910683" cy="5032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dirty="0" err="1">
                <a:solidFill>
                  <a:srgbClr val="000000"/>
                </a:solidFill>
                <a:latin typeface="Britannic Bold" panose="020B0903060703020204" pitchFamily="34" charset="0"/>
              </a:rPr>
              <a:t>Siron</a:t>
            </a:r>
            <a:r>
              <a:rPr lang="en-US" sz="3000" dirty="0">
                <a:solidFill>
                  <a:srgbClr val="000000"/>
                </a:solidFill>
                <a:latin typeface="Britannic Bold" panose="020B0903060703020204" pitchFamily="34" charset="0"/>
              </a:rPr>
              <a:t>, </a:t>
            </a:r>
            <a:r>
              <a:rPr lang="en-US" sz="3000" dirty="0" err="1">
                <a:solidFill>
                  <a:srgbClr val="000000"/>
                </a:solidFill>
                <a:latin typeface="Britannic Bold" panose="020B0903060703020204" pitchFamily="34" charset="0"/>
              </a:rPr>
              <a:t>Maica</a:t>
            </a:r>
            <a:r>
              <a:rPr lang="en-US" sz="3000" dirty="0">
                <a:solidFill>
                  <a:srgbClr val="000000"/>
                </a:solidFill>
                <a:latin typeface="Britannic Bold" panose="020B0903060703020204" pitchFamily="34" charset="0"/>
              </a:rPr>
              <a:t> G.</a:t>
            </a:r>
          </a:p>
        </p:txBody>
      </p:sp>
      <p:sp>
        <p:nvSpPr>
          <p:cNvPr id="55" name="TextBox 27">
            <a:extLst>
              <a:ext uri="{FF2B5EF4-FFF2-40B4-BE49-F238E27FC236}">
                <a16:creationId xmlns:a16="http://schemas.microsoft.com/office/drawing/2014/main" id="{14C19B27-DBC2-82FF-A2F0-F1E0BFA13F62}"/>
              </a:ext>
            </a:extLst>
          </p:cNvPr>
          <p:cNvSpPr txBox="1"/>
          <p:nvPr/>
        </p:nvSpPr>
        <p:spPr>
          <a:xfrm>
            <a:off x="395942" y="8868424"/>
            <a:ext cx="4910683" cy="4897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2500" dirty="0">
                <a:solidFill>
                  <a:srgbClr val="000000"/>
                </a:solidFill>
                <a:latin typeface="Arial Narrow" panose="020B0606020202030204" pitchFamily="34" charset="0"/>
              </a:rPr>
              <a:t>Project Manager</a:t>
            </a:r>
          </a:p>
        </p:txBody>
      </p:sp>
      <p:sp>
        <p:nvSpPr>
          <p:cNvPr id="56" name="TextBox 28">
            <a:extLst>
              <a:ext uri="{FF2B5EF4-FFF2-40B4-BE49-F238E27FC236}">
                <a16:creationId xmlns:a16="http://schemas.microsoft.com/office/drawing/2014/main" id="{7B3B7F8D-5C80-92B2-0945-38F0A7865189}"/>
              </a:ext>
            </a:extLst>
          </p:cNvPr>
          <p:cNvSpPr txBox="1"/>
          <p:nvPr/>
        </p:nvSpPr>
        <p:spPr>
          <a:xfrm>
            <a:off x="8652917" y="8868962"/>
            <a:ext cx="4910683" cy="4897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2500" dirty="0">
                <a:solidFill>
                  <a:srgbClr val="000000"/>
                </a:solidFill>
                <a:latin typeface="Arial Narrow" panose="020B0606020202030204" pitchFamily="34" charset="0"/>
              </a:rPr>
              <a:t>Co-Programmer</a:t>
            </a:r>
          </a:p>
        </p:txBody>
      </p:sp>
      <p:sp>
        <p:nvSpPr>
          <p:cNvPr id="57" name="TextBox 29">
            <a:extLst>
              <a:ext uri="{FF2B5EF4-FFF2-40B4-BE49-F238E27FC236}">
                <a16:creationId xmlns:a16="http://schemas.microsoft.com/office/drawing/2014/main" id="{5B46F6B0-6BCA-BE7E-7980-2980C96CFD45}"/>
              </a:ext>
            </a:extLst>
          </p:cNvPr>
          <p:cNvSpPr txBox="1"/>
          <p:nvPr/>
        </p:nvSpPr>
        <p:spPr>
          <a:xfrm>
            <a:off x="4529760" y="8863895"/>
            <a:ext cx="4910683" cy="4897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2500" dirty="0">
                <a:solidFill>
                  <a:srgbClr val="000000"/>
                </a:solidFill>
                <a:latin typeface="Arial Narrow" panose="020B0606020202030204" pitchFamily="34" charset="0"/>
              </a:rPr>
              <a:t>Programmer</a:t>
            </a:r>
          </a:p>
        </p:txBody>
      </p:sp>
      <p:sp>
        <p:nvSpPr>
          <p:cNvPr id="58" name="TextBox 30">
            <a:extLst>
              <a:ext uri="{FF2B5EF4-FFF2-40B4-BE49-F238E27FC236}">
                <a16:creationId xmlns:a16="http://schemas.microsoft.com/office/drawing/2014/main" id="{F01F830C-BFD7-D897-EC12-5ACC5625BF8F}"/>
              </a:ext>
            </a:extLst>
          </p:cNvPr>
          <p:cNvSpPr txBox="1"/>
          <p:nvPr/>
        </p:nvSpPr>
        <p:spPr>
          <a:xfrm>
            <a:off x="12823741" y="8919633"/>
            <a:ext cx="4910683" cy="4897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2500" dirty="0">
                <a:solidFill>
                  <a:srgbClr val="000000"/>
                </a:solidFill>
                <a:latin typeface="Arial Narrow" panose="020B0606020202030204" pitchFamily="34" charset="0"/>
              </a:rPr>
              <a:t>Co-Programmer</a:t>
            </a:r>
          </a:p>
        </p:txBody>
      </p:sp>
    </p:spTree>
    <p:extLst>
      <p:ext uri="{BB962C8B-B14F-4D97-AF65-F5344CB8AC3E}">
        <p14:creationId xmlns:p14="http://schemas.microsoft.com/office/powerpoint/2010/main" val="23189397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D2E6A99-E96D-6E15-4B24-E133FAC050D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50" name="TextBox 21">
            <a:extLst>
              <a:ext uri="{FF2B5EF4-FFF2-40B4-BE49-F238E27FC236}">
                <a16:creationId xmlns:a16="http://schemas.microsoft.com/office/drawing/2014/main" id="{E1F12AB6-D397-0DB9-42D1-8FDB42F2DE8F}"/>
              </a:ext>
            </a:extLst>
          </p:cNvPr>
          <p:cNvSpPr txBox="1"/>
          <p:nvPr/>
        </p:nvSpPr>
        <p:spPr>
          <a:xfrm>
            <a:off x="9143673" y="4620048"/>
            <a:ext cx="45719" cy="4112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8C8F2E3-1686-CD7D-E40E-FC52BC3CE3F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1941" y="2933700"/>
            <a:ext cx="14223463" cy="670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0750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D2E6A99-E96D-6E15-4B24-E133FAC050D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50" name="TextBox 21">
            <a:extLst>
              <a:ext uri="{FF2B5EF4-FFF2-40B4-BE49-F238E27FC236}">
                <a16:creationId xmlns:a16="http://schemas.microsoft.com/office/drawing/2014/main" id="{E1F12AB6-D397-0DB9-42D1-8FDB42F2DE8F}"/>
              </a:ext>
            </a:extLst>
          </p:cNvPr>
          <p:cNvSpPr txBox="1"/>
          <p:nvPr/>
        </p:nvSpPr>
        <p:spPr>
          <a:xfrm>
            <a:off x="9143673" y="4620048"/>
            <a:ext cx="45719" cy="4112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EDADFBA-52D4-E2CB-6493-F83A9B0ED5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9639" y="2933700"/>
            <a:ext cx="14239505" cy="670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9280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D2E6A99-E96D-6E15-4B24-E133FAC050D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50" name="TextBox 21">
            <a:extLst>
              <a:ext uri="{FF2B5EF4-FFF2-40B4-BE49-F238E27FC236}">
                <a16:creationId xmlns:a16="http://schemas.microsoft.com/office/drawing/2014/main" id="{E1F12AB6-D397-0DB9-42D1-8FDB42F2DE8F}"/>
              </a:ext>
            </a:extLst>
          </p:cNvPr>
          <p:cNvSpPr txBox="1"/>
          <p:nvPr/>
        </p:nvSpPr>
        <p:spPr>
          <a:xfrm>
            <a:off x="9143673" y="4620048"/>
            <a:ext cx="45719" cy="4112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1FD96CF-3223-C5D0-128A-90C10B17EE0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5655" y="2933700"/>
            <a:ext cx="14227474" cy="670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5418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D2E6A99-E96D-6E15-4B24-E133FAC050D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50" name="TextBox 21">
            <a:extLst>
              <a:ext uri="{FF2B5EF4-FFF2-40B4-BE49-F238E27FC236}">
                <a16:creationId xmlns:a16="http://schemas.microsoft.com/office/drawing/2014/main" id="{E1F12AB6-D397-0DB9-42D1-8FDB42F2DE8F}"/>
              </a:ext>
            </a:extLst>
          </p:cNvPr>
          <p:cNvSpPr txBox="1"/>
          <p:nvPr/>
        </p:nvSpPr>
        <p:spPr>
          <a:xfrm>
            <a:off x="9143673" y="4620048"/>
            <a:ext cx="45719" cy="4112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663BC52-1B9C-75AF-DA36-9AA4BF41D22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7660" y="2933700"/>
            <a:ext cx="14223463" cy="670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7105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D2E6A99-E96D-6E15-4B24-E133FAC050D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50" name="TextBox 21">
            <a:extLst>
              <a:ext uri="{FF2B5EF4-FFF2-40B4-BE49-F238E27FC236}">
                <a16:creationId xmlns:a16="http://schemas.microsoft.com/office/drawing/2014/main" id="{E1F12AB6-D397-0DB9-42D1-8FDB42F2DE8F}"/>
              </a:ext>
            </a:extLst>
          </p:cNvPr>
          <p:cNvSpPr txBox="1"/>
          <p:nvPr/>
        </p:nvSpPr>
        <p:spPr>
          <a:xfrm>
            <a:off x="9143673" y="4620048"/>
            <a:ext cx="45719" cy="4112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DF23913-DD28-B854-5AFA-2653E8BA0C1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7660" y="2933700"/>
            <a:ext cx="14223464" cy="6705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2004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D2E6A99-E96D-6E15-4B24-E133FAC050D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50" name="TextBox 21">
            <a:extLst>
              <a:ext uri="{FF2B5EF4-FFF2-40B4-BE49-F238E27FC236}">
                <a16:creationId xmlns:a16="http://schemas.microsoft.com/office/drawing/2014/main" id="{E1F12AB6-D397-0DB9-42D1-8FDB42F2DE8F}"/>
              </a:ext>
            </a:extLst>
          </p:cNvPr>
          <p:cNvSpPr txBox="1"/>
          <p:nvPr/>
        </p:nvSpPr>
        <p:spPr>
          <a:xfrm>
            <a:off x="9143673" y="4620048"/>
            <a:ext cx="45719" cy="4112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03F0AF4-4E33-5477-D11D-7E99CABE107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7660" y="2933700"/>
            <a:ext cx="14223464" cy="670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247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D2E6A99-E96D-6E15-4B24-E133FAC050D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50" name="TextBox 21">
            <a:extLst>
              <a:ext uri="{FF2B5EF4-FFF2-40B4-BE49-F238E27FC236}">
                <a16:creationId xmlns:a16="http://schemas.microsoft.com/office/drawing/2014/main" id="{E1F12AB6-D397-0DB9-42D1-8FDB42F2DE8F}"/>
              </a:ext>
            </a:extLst>
          </p:cNvPr>
          <p:cNvSpPr txBox="1"/>
          <p:nvPr/>
        </p:nvSpPr>
        <p:spPr>
          <a:xfrm>
            <a:off x="9143673" y="4620048"/>
            <a:ext cx="45719" cy="4112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4B8F7CA-0375-DA5B-C235-4E792926C2E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7660" y="2933700"/>
            <a:ext cx="14223463" cy="670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3348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D2E6A99-E96D-6E15-4B24-E133FAC050D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50" name="TextBox 21">
            <a:extLst>
              <a:ext uri="{FF2B5EF4-FFF2-40B4-BE49-F238E27FC236}">
                <a16:creationId xmlns:a16="http://schemas.microsoft.com/office/drawing/2014/main" id="{E1F12AB6-D397-0DB9-42D1-8FDB42F2DE8F}"/>
              </a:ext>
            </a:extLst>
          </p:cNvPr>
          <p:cNvSpPr txBox="1"/>
          <p:nvPr/>
        </p:nvSpPr>
        <p:spPr>
          <a:xfrm>
            <a:off x="9143673" y="4620048"/>
            <a:ext cx="45719" cy="4112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4E38F9C-80C1-CE9D-9C54-1CE34B4AF48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7660" y="2933700"/>
            <a:ext cx="14223463" cy="670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1176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D2E6A99-E96D-6E15-4B24-E133FAC050D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50" name="TextBox 21">
            <a:extLst>
              <a:ext uri="{FF2B5EF4-FFF2-40B4-BE49-F238E27FC236}">
                <a16:creationId xmlns:a16="http://schemas.microsoft.com/office/drawing/2014/main" id="{E1F12AB6-D397-0DB9-42D1-8FDB42F2DE8F}"/>
              </a:ext>
            </a:extLst>
          </p:cNvPr>
          <p:cNvSpPr txBox="1"/>
          <p:nvPr/>
        </p:nvSpPr>
        <p:spPr>
          <a:xfrm>
            <a:off x="9143673" y="4620048"/>
            <a:ext cx="45719" cy="4112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52D8E65-7B3D-C655-A258-59DC65F099F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7660" y="2933700"/>
            <a:ext cx="14223463" cy="670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8514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D2E6A99-E96D-6E15-4B24-E133FAC050D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50" name="TextBox 21">
            <a:extLst>
              <a:ext uri="{FF2B5EF4-FFF2-40B4-BE49-F238E27FC236}">
                <a16:creationId xmlns:a16="http://schemas.microsoft.com/office/drawing/2014/main" id="{E1F12AB6-D397-0DB9-42D1-8FDB42F2DE8F}"/>
              </a:ext>
            </a:extLst>
          </p:cNvPr>
          <p:cNvSpPr txBox="1"/>
          <p:nvPr/>
        </p:nvSpPr>
        <p:spPr>
          <a:xfrm>
            <a:off x="9143673" y="4620048"/>
            <a:ext cx="45719" cy="4112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21710E7-B0BE-2BAE-CC80-1AFF7C958C0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7660" y="2933700"/>
            <a:ext cx="14223463" cy="6723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8506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75A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3035796"/>
            <a:chOff x="0" y="0"/>
            <a:chExt cx="4816593" cy="79955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799551"/>
            </a:xfrm>
            <a:custGeom>
              <a:avLst/>
              <a:gdLst/>
              <a:ahLst/>
              <a:cxnLst/>
              <a:rect l="l" t="t" r="r" b="b"/>
              <a:pathLst>
                <a:path w="4816592" h="799551">
                  <a:moveTo>
                    <a:pt x="0" y="0"/>
                  </a:moveTo>
                  <a:lnTo>
                    <a:pt x="4816592" y="0"/>
                  </a:lnTo>
                  <a:lnTo>
                    <a:pt x="4816592" y="799551"/>
                  </a:lnTo>
                  <a:lnTo>
                    <a:pt x="0" y="799551"/>
                  </a:lnTo>
                  <a:close/>
                </a:path>
              </a:pathLst>
            </a:custGeom>
            <a:solidFill>
              <a:srgbClr val="975AB6"/>
            </a:solidFill>
          </p:spPr>
          <p:txBody>
            <a:bodyPr/>
            <a:lstStyle/>
            <a:p>
              <a:endParaRPr lang="en-PH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8376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0" y="4835049"/>
            <a:ext cx="18288000" cy="14641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17"/>
              </a:lnSpc>
            </a:pPr>
            <a:r>
              <a:rPr lang="en-US" sz="9600" dirty="0">
                <a:solidFill>
                  <a:srgbClr val="FFFFFF"/>
                </a:solidFill>
                <a:latin typeface="Anton"/>
              </a:rPr>
              <a:t>1.0 </a:t>
            </a:r>
            <a:r>
              <a:rPr lang="en-US" sz="9000" dirty="0">
                <a:solidFill>
                  <a:srgbClr val="FFFFFF"/>
                </a:solidFill>
                <a:latin typeface="Anton"/>
              </a:rPr>
              <a:t>INTRODUCTION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0" y="8396776"/>
            <a:ext cx="18288000" cy="1890224"/>
            <a:chOff x="0" y="0"/>
            <a:chExt cx="4816593" cy="49783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816592" cy="497837"/>
            </a:xfrm>
            <a:custGeom>
              <a:avLst/>
              <a:gdLst/>
              <a:ahLst/>
              <a:cxnLst/>
              <a:rect l="l" t="t" r="r" b="b"/>
              <a:pathLst>
                <a:path w="4816592" h="497837">
                  <a:moveTo>
                    <a:pt x="0" y="0"/>
                  </a:moveTo>
                  <a:lnTo>
                    <a:pt x="4816592" y="0"/>
                  </a:lnTo>
                  <a:lnTo>
                    <a:pt x="4816592" y="497837"/>
                  </a:lnTo>
                  <a:lnTo>
                    <a:pt x="0" y="497837"/>
                  </a:lnTo>
                  <a:close/>
                </a:path>
              </a:pathLst>
            </a:custGeom>
            <a:solidFill>
              <a:srgbClr val="D6B7DE"/>
            </a:solidFill>
          </p:spPr>
          <p:txBody>
            <a:bodyPr/>
            <a:lstStyle/>
            <a:p>
              <a:endParaRPr lang="en-PH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4816593" cy="5359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752604" y="6386616"/>
            <a:ext cx="14199031" cy="6889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Canva Sans Bold Italics"/>
              </a:rPr>
              <a:t>GYMBUDD: A Web-based Application for Gym Enthusiast</a:t>
            </a:r>
          </a:p>
        </p:txBody>
      </p:sp>
      <p:sp>
        <p:nvSpPr>
          <p:cNvPr id="11" name="Freeform 11"/>
          <p:cNvSpPr/>
          <p:nvPr/>
        </p:nvSpPr>
        <p:spPr>
          <a:xfrm>
            <a:off x="15154629" y="283855"/>
            <a:ext cx="2817864" cy="2817864"/>
          </a:xfrm>
          <a:custGeom>
            <a:avLst/>
            <a:gdLst/>
            <a:ahLst/>
            <a:cxnLst/>
            <a:rect l="l" t="t" r="r" b="b"/>
            <a:pathLst>
              <a:path w="2817864" h="2817864">
                <a:moveTo>
                  <a:pt x="0" y="0"/>
                </a:moveTo>
                <a:lnTo>
                  <a:pt x="2817865" y="0"/>
                </a:lnTo>
                <a:lnTo>
                  <a:pt x="2817865" y="2817864"/>
                </a:lnTo>
                <a:lnTo>
                  <a:pt x="0" y="28178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PH"/>
          </a:p>
        </p:txBody>
      </p:sp>
      <p:sp>
        <p:nvSpPr>
          <p:cNvPr id="12" name="Freeform 12"/>
          <p:cNvSpPr/>
          <p:nvPr/>
        </p:nvSpPr>
        <p:spPr>
          <a:xfrm>
            <a:off x="12336765" y="283855"/>
            <a:ext cx="2817864" cy="2817864"/>
          </a:xfrm>
          <a:custGeom>
            <a:avLst/>
            <a:gdLst/>
            <a:ahLst/>
            <a:cxnLst/>
            <a:rect l="l" t="t" r="r" b="b"/>
            <a:pathLst>
              <a:path w="2817864" h="2817864">
                <a:moveTo>
                  <a:pt x="0" y="0"/>
                </a:moveTo>
                <a:lnTo>
                  <a:pt x="2817864" y="0"/>
                </a:lnTo>
                <a:lnTo>
                  <a:pt x="2817864" y="2817864"/>
                </a:lnTo>
                <a:lnTo>
                  <a:pt x="0" y="28178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PH"/>
          </a:p>
        </p:txBody>
      </p:sp>
      <p:pic>
        <p:nvPicPr>
          <p:cNvPr id="14" name="Picture 13" descr="A logo of a person with purple gloves&#10;&#10;Description automatically generated">
            <a:extLst>
              <a:ext uri="{FF2B5EF4-FFF2-40B4-BE49-F238E27FC236}">
                <a16:creationId xmlns:a16="http://schemas.microsoft.com/office/drawing/2014/main" id="{5424851D-527B-480A-972B-FA773A669E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507" y="291435"/>
            <a:ext cx="3592455" cy="2337466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D2E6A99-E96D-6E15-4B24-E133FAC050D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50" name="TextBox 21">
            <a:extLst>
              <a:ext uri="{FF2B5EF4-FFF2-40B4-BE49-F238E27FC236}">
                <a16:creationId xmlns:a16="http://schemas.microsoft.com/office/drawing/2014/main" id="{E1F12AB6-D397-0DB9-42D1-8FDB42F2DE8F}"/>
              </a:ext>
            </a:extLst>
          </p:cNvPr>
          <p:cNvSpPr txBox="1"/>
          <p:nvPr/>
        </p:nvSpPr>
        <p:spPr>
          <a:xfrm>
            <a:off x="9143673" y="4620048"/>
            <a:ext cx="45719" cy="4112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A54AF2E-44CC-23A8-0092-0147528FD7E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2933700"/>
            <a:ext cx="14223462" cy="6705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04569DE-E2C5-C7B5-6E5C-45CEB661E70E}"/>
              </a:ext>
            </a:extLst>
          </p:cNvPr>
          <p:cNvSpPr txBox="1"/>
          <p:nvPr/>
        </p:nvSpPr>
        <p:spPr>
          <a:xfrm>
            <a:off x="6934200" y="6286500"/>
            <a:ext cx="137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Plan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CBD3D8-2072-5712-4D05-EB0F2EE5B2EE}"/>
              </a:ext>
            </a:extLst>
          </p:cNvPr>
          <p:cNvSpPr txBox="1"/>
          <p:nvPr/>
        </p:nvSpPr>
        <p:spPr>
          <a:xfrm>
            <a:off x="12954000" y="4558725"/>
            <a:ext cx="1371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en-PH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52573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D2E6A99-E96D-6E15-4B24-E133FAC050D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50" name="TextBox 21">
            <a:extLst>
              <a:ext uri="{FF2B5EF4-FFF2-40B4-BE49-F238E27FC236}">
                <a16:creationId xmlns:a16="http://schemas.microsoft.com/office/drawing/2014/main" id="{E1F12AB6-D397-0DB9-42D1-8FDB42F2DE8F}"/>
              </a:ext>
            </a:extLst>
          </p:cNvPr>
          <p:cNvSpPr txBox="1"/>
          <p:nvPr/>
        </p:nvSpPr>
        <p:spPr>
          <a:xfrm>
            <a:off x="9143673" y="4620048"/>
            <a:ext cx="45719" cy="4112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2391862-5D48-E686-0D27-4CA0C82F46D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2933701"/>
            <a:ext cx="14223463" cy="670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9748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D2E6A99-E96D-6E15-4B24-E133FAC050D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50" name="TextBox 21">
            <a:extLst>
              <a:ext uri="{FF2B5EF4-FFF2-40B4-BE49-F238E27FC236}">
                <a16:creationId xmlns:a16="http://schemas.microsoft.com/office/drawing/2014/main" id="{E1F12AB6-D397-0DB9-42D1-8FDB42F2DE8F}"/>
              </a:ext>
            </a:extLst>
          </p:cNvPr>
          <p:cNvSpPr txBox="1"/>
          <p:nvPr/>
        </p:nvSpPr>
        <p:spPr>
          <a:xfrm>
            <a:off x="9143673" y="4620048"/>
            <a:ext cx="45719" cy="4112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BA65DF4-55D7-058E-A40F-3036D93E066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2933700"/>
            <a:ext cx="14223463" cy="6705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7528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D2E6A99-E96D-6E15-4B24-E133FAC050D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50" name="TextBox 21">
            <a:extLst>
              <a:ext uri="{FF2B5EF4-FFF2-40B4-BE49-F238E27FC236}">
                <a16:creationId xmlns:a16="http://schemas.microsoft.com/office/drawing/2014/main" id="{E1F12AB6-D397-0DB9-42D1-8FDB42F2DE8F}"/>
              </a:ext>
            </a:extLst>
          </p:cNvPr>
          <p:cNvSpPr txBox="1"/>
          <p:nvPr/>
        </p:nvSpPr>
        <p:spPr>
          <a:xfrm>
            <a:off x="9143673" y="4620048"/>
            <a:ext cx="45719" cy="4112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endParaRPr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97EEF749-0E57-D3FF-D3EE-1099EFA623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2944761"/>
            <a:ext cx="14078221" cy="6694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6046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75A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3035796"/>
            <a:chOff x="0" y="0"/>
            <a:chExt cx="4816593" cy="79955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799551"/>
            </a:xfrm>
            <a:custGeom>
              <a:avLst/>
              <a:gdLst/>
              <a:ahLst/>
              <a:cxnLst/>
              <a:rect l="l" t="t" r="r" b="b"/>
              <a:pathLst>
                <a:path w="4816592" h="799551">
                  <a:moveTo>
                    <a:pt x="0" y="0"/>
                  </a:moveTo>
                  <a:lnTo>
                    <a:pt x="4816592" y="0"/>
                  </a:lnTo>
                  <a:lnTo>
                    <a:pt x="4816592" y="799551"/>
                  </a:lnTo>
                  <a:lnTo>
                    <a:pt x="0" y="799551"/>
                  </a:lnTo>
                  <a:close/>
                </a:path>
              </a:pathLst>
            </a:custGeom>
            <a:solidFill>
              <a:srgbClr val="975AB6"/>
            </a:solidFill>
          </p:spPr>
          <p:txBody>
            <a:bodyPr/>
            <a:lstStyle/>
            <a:p>
              <a:endParaRPr lang="en-PH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8376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52400" y="5014458"/>
            <a:ext cx="18288000" cy="14362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9600" dirty="0">
                <a:solidFill>
                  <a:srgbClr val="FFFFFF"/>
                </a:solidFill>
                <a:latin typeface="Anton"/>
              </a:rPr>
              <a:t>1.4.2 LIMITATIONS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0" y="8396776"/>
            <a:ext cx="18288000" cy="1890224"/>
            <a:chOff x="0" y="0"/>
            <a:chExt cx="4816593" cy="49783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816592" cy="497837"/>
            </a:xfrm>
            <a:custGeom>
              <a:avLst/>
              <a:gdLst/>
              <a:ahLst/>
              <a:cxnLst/>
              <a:rect l="l" t="t" r="r" b="b"/>
              <a:pathLst>
                <a:path w="4816592" h="497837">
                  <a:moveTo>
                    <a:pt x="0" y="0"/>
                  </a:moveTo>
                  <a:lnTo>
                    <a:pt x="4816592" y="0"/>
                  </a:lnTo>
                  <a:lnTo>
                    <a:pt x="4816592" y="497837"/>
                  </a:lnTo>
                  <a:lnTo>
                    <a:pt x="0" y="497837"/>
                  </a:lnTo>
                  <a:close/>
                </a:path>
              </a:pathLst>
            </a:custGeom>
            <a:solidFill>
              <a:srgbClr val="D6B7DE"/>
            </a:solidFill>
          </p:spPr>
          <p:txBody>
            <a:bodyPr/>
            <a:lstStyle/>
            <a:p>
              <a:endParaRPr lang="en-PH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4816593" cy="5359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905000" y="6433310"/>
            <a:ext cx="14199031" cy="6889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Canva Sans Bold Italics"/>
              </a:rPr>
              <a:t>GYMBUDD: A Web-based Application for Gym Enthusiast</a:t>
            </a:r>
          </a:p>
        </p:txBody>
      </p:sp>
      <p:sp>
        <p:nvSpPr>
          <p:cNvPr id="11" name="Freeform 11"/>
          <p:cNvSpPr/>
          <p:nvPr/>
        </p:nvSpPr>
        <p:spPr>
          <a:xfrm>
            <a:off x="15154629" y="283855"/>
            <a:ext cx="2817864" cy="2817864"/>
          </a:xfrm>
          <a:custGeom>
            <a:avLst/>
            <a:gdLst/>
            <a:ahLst/>
            <a:cxnLst/>
            <a:rect l="l" t="t" r="r" b="b"/>
            <a:pathLst>
              <a:path w="2817864" h="2817864">
                <a:moveTo>
                  <a:pt x="0" y="0"/>
                </a:moveTo>
                <a:lnTo>
                  <a:pt x="2817865" y="0"/>
                </a:lnTo>
                <a:lnTo>
                  <a:pt x="2817865" y="2817864"/>
                </a:lnTo>
                <a:lnTo>
                  <a:pt x="0" y="28178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PH"/>
          </a:p>
        </p:txBody>
      </p:sp>
      <p:sp>
        <p:nvSpPr>
          <p:cNvPr id="12" name="Freeform 12"/>
          <p:cNvSpPr/>
          <p:nvPr/>
        </p:nvSpPr>
        <p:spPr>
          <a:xfrm>
            <a:off x="12336765" y="283855"/>
            <a:ext cx="2817864" cy="2817864"/>
          </a:xfrm>
          <a:custGeom>
            <a:avLst/>
            <a:gdLst/>
            <a:ahLst/>
            <a:cxnLst/>
            <a:rect l="l" t="t" r="r" b="b"/>
            <a:pathLst>
              <a:path w="2817864" h="2817864">
                <a:moveTo>
                  <a:pt x="0" y="0"/>
                </a:moveTo>
                <a:lnTo>
                  <a:pt x="2817864" y="0"/>
                </a:lnTo>
                <a:lnTo>
                  <a:pt x="2817864" y="2817864"/>
                </a:lnTo>
                <a:lnTo>
                  <a:pt x="0" y="28178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PH"/>
          </a:p>
        </p:txBody>
      </p:sp>
      <p:pic>
        <p:nvPicPr>
          <p:cNvPr id="14" name="Picture 13" descr="A logo of a person with purple gloves&#10;&#10;Description automatically generated">
            <a:extLst>
              <a:ext uri="{FF2B5EF4-FFF2-40B4-BE49-F238E27FC236}">
                <a16:creationId xmlns:a16="http://schemas.microsoft.com/office/drawing/2014/main" id="{5424851D-527B-480A-972B-FA773A669E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507" y="291435"/>
            <a:ext cx="3592455" cy="2337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4347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D2E6A99-E96D-6E15-4B24-E133FAC050D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effectLst>
            <a:outerShdw blurRad="50800" dist="368300" dir="5400000" algn="ctr" rotWithShape="0">
              <a:srgbClr val="000000">
                <a:alpha val="43137"/>
              </a:srgbClr>
            </a:outerShdw>
          </a:effectLst>
        </p:spPr>
      </p:pic>
      <p:sp>
        <p:nvSpPr>
          <p:cNvPr id="50" name="TextBox 21">
            <a:extLst>
              <a:ext uri="{FF2B5EF4-FFF2-40B4-BE49-F238E27FC236}">
                <a16:creationId xmlns:a16="http://schemas.microsoft.com/office/drawing/2014/main" id="{E1F12AB6-D397-0DB9-42D1-8FDB42F2DE8F}"/>
              </a:ext>
            </a:extLst>
          </p:cNvPr>
          <p:cNvSpPr txBox="1"/>
          <p:nvPr/>
        </p:nvSpPr>
        <p:spPr>
          <a:xfrm>
            <a:off x="9143673" y="4620048"/>
            <a:ext cx="45719" cy="4112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endParaRPr/>
          </a:p>
        </p:txBody>
      </p:sp>
      <p:pic>
        <p:nvPicPr>
          <p:cNvPr id="3" name="Picture 2" descr="A computer and tablet with a satellite dish&#10;&#10;Description automatically generated with medium confidence">
            <a:extLst>
              <a:ext uri="{FF2B5EF4-FFF2-40B4-BE49-F238E27FC236}">
                <a16:creationId xmlns:a16="http://schemas.microsoft.com/office/drawing/2014/main" id="{008CE1CF-1721-64B6-F2F8-5D6B857649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6681" y="3238500"/>
            <a:ext cx="11693983" cy="6033588"/>
          </a:xfrm>
          <a:prstGeom prst="rect">
            <a:avLst/>
          </a:prstGeom>
          <a:effectLst>
            <a:outerShdw blurRad="114300" dist="190500" dir="6000000" sx="99000" sy="99000" algn="ctr" rotWithShape="0">
              <a:srgbClr val="000000">
                <a:alpha val="64000"/>
              </a:srgbClr>
            </a:outerShdw>
            <a:softEdge rad="50800"/>
          </a:effectLst>
        </p:spPr>
      </p:pic>
    </p:spTree>
    <p:extLst>
      <p:ext uri="{BB962C8B-B14F-4D97-AF65-F5344CB8AC3E}">
        <p14:creationId xmlns:p14="http://schemas.microsoft.com/office/powerpoint/2010/main" val="9051591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D2E6A99-E96D-6E15-4B24-E133FAC050D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effectLst>
            <a:outerShdw blurRad="50800" dist="368300" dir="5400000" algn="ctr" rotWithShape="0">
              <a:srgbClr val="000000">
                <a:alpha val="43137"/>
              </a:srgbClr>
            </a:outerShdw>
          </a:effectLst>
        </p:spPr>
      </p:pic>
      <p:sp>
        <p:nvSpPr>
          <p:cNvPr id="50" name="TextBox 21">
            <a:extLst>
              <a:ext uri="{FF2B5EF4-FFF2-40B4-BE49-F238E27FC236}">
                <a16:creationId xmlns:a16="http://schemas.microsoft.com/office/drawing/2014/main" id="{E1F12AB6-D397-0DB9-42D1-8FDB42F2DE8F}"/>
              </a:ext>
            </a:extLst>
          </p:cNvPr>
          <p:cNvSpPr txBox="1"/>
          <p:nvPr/>
        </p:nvSpPr>
        <p:spPr>
          <a:xfrm>
            <a:off x="9143673" y="4620048"/>
            <a:ext cx="45719" cy="4112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endParaRPr/>
          </a:p>
        </p:txBody>
      </p:sp>
      <p:pic>
        <p:nvPicPr>
          <p:cNvPr id="7" name="Picture 6" descr="A sign with a green bill in it&#10;&#10;Description automatically generated">
            <a:extLst>
              <a:ext uri="{FF2B5EF4-FFF2-40B4-BE49-F238E27FC236}">
                <a16:creationId xmlns:a16="http://schemas.microsoft.com/office/drawing/2014/main" id="{19247181-D05A-E009-A430-EF11B30997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6110" y="3314700"/>
            <a:ext cx="10595125" cy="5945042"/>
          </a:xfrm>
          <a:prstGeom prst="rect">
            <a:avLst/>
          </a:prstGeom>
          <a:effectLst>
            <a:outerShdw blurRad="495300" dist="50800" dir="5400000" algn="ctr" rotWithShape="0">
              <a:srgbClr val="000000">
                <a:alpha val="79000"/>
              </a:srgbClr>
            </a:outerShdw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17810925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75A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3035796"/>
            <a:chOff x="0" y="0"/>
            <a:chExt cx="4816593" cy="79955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799551"/>
            </a:xfrm>
            <a:custGeom>
              <a:avLst/>
              <a:gdLst/>
              <a:ahLst/>
              <a:cxnLst/>
              <a:rect l="l" t="t" r="r" b="b"/>
              <a:pathLst>
                <a:path w="4816592" h="799551">
                  <a:moveTo>
                    <a:pt x="0" y="0"/>
                  </a:moveTo>
                  <a:lnTo>
                    <a:pt x="4816592" y="0"/>
                  </a:lnTo>
                  <a:lnTo>
                    <a:pt x="4816592" y="799551"/>
                  </a:lnTo>
                  <a:lnTo>
                    <a:pt x="0" y="799551"/>
                  </a:lnTo>
                  <a:close/>
                </a:path>
              </a:pathLst>
            </a:custGeom>
            <a:solidFill>
              <a:srgbClr val="975AB6"/>
            </a:solidFill>
          </p:spPr>
          <p:txBody>
            <a:bodyPr/>
            <a:lstStyle/>
            <a:p>
              <a:endParaRPr lang="en-PH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8376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36871" y="5088583"/>
            <a:ext cx="18288000" cy="11848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r>
              <a:rPr lang="en-US" sz="7200" dirty="0">
                <a:solidFill>
                  <a:schemeClr val="bg1"/>
                </a:solidFill>
                <a:latin typeface="Anton"/>
              </a:rPr>
              <a:t>2.0 REVIEW OF RELATED LITERATURE / SYSTEMS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0" y="8396776"/>
            <a:ext cx="18288000" cy="1890224"/>
            <a:chOff x="0" y="0"/>
            <a:chExt cx="4816593" cy="49783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816592" cy="497837"/>
            </a:xfrm>
            <a:custGeom>
              <a:avLst/>
              <a:gdLst/>
              <a:ahLst/>
              <a:cxnLst/>
              <a:rect l="l" t="t" r="r" b="b"/>
              <a:pathLst>
                <a:path w="4816592" h="497837">
                  <a:moveTo>
                    <a:pt x="0" y="0"/>
                  </a:moveTo>
                  <a:lnTo>
                    <a:pt x="4816592" y="0"/>
                  </a:lnTo>
                  <a:lnTo>
                    <a:pt x="4816592" y="497837"/>
                  </a:lnTo>
                  <a:lnTo>
                    <a:pt x="0" y="497837"/>
                  </a:lnTo>
                  <a:close/>
                </a:path>
              </a:pathLst>
            </a:custGeom>
            <a:solidFill>
              <a:srgbClr val="D6B7DE"/>
            </a:solidFill>
          </p:spPr>
          <p:txBody>
            <a:bodyPr/>
            <a:lstStyle/>
            <a:p>
              <a:endParaRPr lang="en-PH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4816593" cy="5359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789471" y="6507435"/>
            <a:ext cx="14199031" cy="6577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Canva Sans Bold Italics"/>
              </a:rPr>
              <a:t>GYMBUDD: A Web-based Application for Gym Enthusiast</a:t>
            </a:r>
          </a:p>
        </p:txBody>
      </p:sp>
      <p:sp>
        <p:nvSpPr>
          <p:cNvPr id="11" name="Freeform 11"/>
          <p:cNvSpPr/>
          <p:nvPr/>
        </p:nvSpPr>
        <p:spPr>
          <a:xfrm>
            <a:off x="15154629" y="283855"/>
            <a:ext cx="2817864" cy="2817864"/>
          </a:xfrm>
          <a:custGeom>
            <a:avLst/>
            <a:gdLst/>
            <a:ahLst/>
            <a:cxnLst/>
            <a:rect l="l" t="t" r="r" b="b"/>
            <a:pathLst>
              <a:path w="2817864" h="2817864">
                <a:moveTo>
                  <a:pt x="0" y="0"/>
                </a:moveTo>
                <a:lnTo>
                  <a:pt x="2817865" y="0"/>
                </a:lnTo>
                <a:lnTo>
                  <a:pt x="2817865" y="2817864"/>
                </a:lnTo>
                <a:lnTo>
                  <a:pt x="0" y="28178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PH"/>
          </a:p>
        </p:txBody>
      </p:sp>
      <p:sp>
        <p:nvSpPr>
          <p:cNvPr id="12" name="Freeform 12"/>
          <p:cNvSpPr/>
          <p:nvPr/>
        </p:nvSpPr>
        <p:spPr>
          <a:xfrm>
            <a:off x="12336765" y="283855"/>
            <a:ext cx="2817864" cy="2817864"/>
          </a:xfrm>
          <a:custGeom>
            <a:avLst/>
            <a:gdLst/>
            <a:ahLst/>
            <a:cxnLst/>
            <a:rect l="l" t="t" r="r" b="b"/>
            <a:pathLst>
              <a:path w="2817864" h="2817864">
                <a:moveTo>
                  <a:pt x="0" y="0"/>
                </a:moveTo>
                <a:lnTo>
                  <a:pt x="2817864" y="0"/>
                </a:lnTo>
                <a:lnTo>
                  <a:pt x="2817864" y="2817864"/>
                </a:lnTo>
                <a:lnTo>
                  <a:pt x="0" y="28178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PH"/>
          </a:p>
        </p:txBody>
      </p:sp>
      <p:pic>
        <p:nvPicPr>
          <p:cNvPr id="14" name="Picture 13" descr="A logo of a person with purple gloves&#10;&#10;Description automatically generated">
            <a:extLst>
              <a:ext uri="{FF2B5EF4-FFF2-40B4-BE49-F238E27FC236}">
                <a16:creationId xmlns:a16="http://schemas.microsoft.com/office/drawing/2014/main" id="{5424851D-527B-480A-972B-FA773A669E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507" y="291435"/>
            <a:ext cx="3592455" cy="2337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7518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75A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3035796"/>
            <a:chOff x="0" y="0"/>
            <a:chExt cx="4816593" cy="79955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799551"/>
            </a:xfrm>
            <a:custGeom>
              <a:avLst/>
              <a:gdLst/>
              <a:ahLst/>
              <a:cxnLst/>
              <a:rect l="l" t="t" r="r" b="b"/>
              <a:pathLst>
                <a:path w="4816592" h="799551">
                  <a:moveTo>
                    <a:pt x="0" y="0"/>
                  </a:moveTo>
                  <a:lnTo>
                    <a:pt x="4816592" y="0"/>
                  </a:lnTo>
                  <a:lnTo>
                    <a:pt x="4816592" y="799551"/>
                  </a:lnTo>
                  <a:lnTo>
                    <a:pt x="0" y="799551"/>
                  </a:lnTo>
                  <a:close/>
                </a:path>
              </a:pathLst>
            </a:custGeom>
            <a:solidFill>
              <a:srgbClr val="975AB6"/>
            </a:solidFill>
          </p:spPr>
          <p:txBody>
            <a:bodyPr/>
            <a:lstStyle/>
            <a:p>
              <a:endParaRPr lang="en-PH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8376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36871" y="5088583"/>
            <a:ext cx="18288000" cy="11848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r>
              <a:rPr lang="en-US" sz="7200" dirty="0">
                <a:solidFill>
                  <a:schemeClr val="bg1"/>
                </a:solidFill>
                <a:latin typeface="Anton"/>
              </a:rPr>
              <a:t>2.1 REVIEW OF RELATED THEORIES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0" y="8396776"/>
            <a:ext cx="18288000" cy="1890224"/>
            <a:chOff x="0" y="0"/>
            <a:chExt cx="4816593" cy="49783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816592" cy="497837"/>
            </a:xfrm>
            <a:custGeom>
              <a:avLst/>
              <a:gdLst/>
              <a:ahLst/>
              <a:cxnLst/>
              <a:rect l="l" t="t" r="r" b="b"/>
              <a:pathLst>
                <a:path w="4816592" h="497837">
                  <a:moveTo>
                    <a:pt x="0" y="0"/>
                  </a:moveTo>
                  <a:lnTo>
                    <a:pt x="4816592" y="0"/>
                  </a:lnTo>
                  <a:lnTo>
                    <a:pt x="4816592" y="497837"/>
                  </a:lnTo>
                  <a:lnTo>
                    <a:pt x="0" y="497837"/>
                  </a:lnTo>
                  <a:close/>
                </a:path>
              </a:pathLst>
            </a:custGeom>
            <a:solidFill>
              <a:srgbClr val="D6B7DE"/>
            </a:solidFill>
          </p:spPr>
          <p:txBody>
            <a:bodyPr/>
            <a:lstStyle/>
            <a:p>
              <a:endParaRPr lang="en-PH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4816593" cy="5359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789471" y="6507435"/>
            <a:ext cx="14199031" cy="6577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Canva Sans Bold Italics"/>
              </a:rPr>
              <a:t>GYMBUDD: A Web-based Application for Gym Enthusiast</a:t>
            </a:r>
          </a:p>
        </p:txBody>
      </p:sp>
      <p:sp>
        <p:nvSpPr>
          <p:cNvPr id="11" name="Freeform 11"/>
          <p:cNvSpPr/>
          <p:nvPr/>
        </p:nvSpPr>
        <p:spPr>
          <a:xfrm>
            <a:off x="15154629" y="283855"/>
            <a:ext cx="2817864" cy="2817864"/>
          </a:xfrm>
          <a:custGeom>
            <a:avLst/>
            <a:gdLst/>
            <a:ahLst/>
            <a:cxnLst/>
            <a:rect l="l" t="t" r="r" b="b"/>
            <a:pathLst>
              <a:path w="2817864" h="2817864">
                <a:moveTo>
                  <a:pt x="0" y="0"/>
                </a:moveTo>
                <a:lnTo>
                  <a:pt x="2817865" y="0"/>
                </a:lnTo>
                <a:lnTo>
                  <a:pt x="2817865" y="2817864"/>
                </a:lnTo>
                <a:lnTo>
                  <a:pt x="0" y="28178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PH"/>
          </a:p>
        </p:txBody>
      </p:sp>
      <p:sp>
        <p:nvSpPr>
          <p:cNvPr id="12" name="Freeform 12"/>
          <p:cNvSpPr/>
          <p:nvPr/>
        </p:nvSpPr>
        <p:spPr>
          <a:xfrm>
            <a:off x="12336765" y="283855"/>
            <a:ext cx="2817864" cy="2817864"/>
          </a:xfrm>
          <a:custGeom>
            <a:avLst/>
            <a:gdLst/>
            <a:ahLst/>
            <a:cxnLst/>
            <a:rect l="l" t="t" r="r" b="b"/>
            <a:pathLst>
              <a:path w="2817864" h="2817864">
                <a:moveTo>
                  <a:pt x="0" y="0"/>
                </a:moveTo>
                <a:lnTo>
                  <a:pt x="2817864" y="0"/>
                </a:lnTo>
                <a:lnTo>
                  <a:pt x="2817864" y="2817864"/>
                </a:lnTo>
                <a:lnTo>
                  <a:pt x="0" y="28178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PH"/>
          </a:p>
        </p:txBody>
      </p:sp>
      <p:pic>
        <p:nvPicPr>
          <p:cNvPr id="14" name="Picture 13" descr="A logo of a person with purple gloves&#10;&#10;Description automatically generated">
            <a:extLst>
              <a:ext uri="{FF2B5EF4-FFF2-40B4-BE49-F238E27FC236}">
                <a16:creationId xmlns:a16="http://schemas.microsoft.com/office/drawing/2014/main" id="{5424851D-527B-480A-972B-FA773A669E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507" y="291435"/>
            <a:ext cx="3592455" cy="2337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20064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D2E6A99-E96D-6E15-4B24-E133FAC050D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50" name="TextBox 21">
            <a:extLst>
              <a:ext uri="{FF2B5EF4-FFF2-40B4-BE49-F238E27FC236}">
                <a16:creationId xmlns:a16="http://schemas.microsoft.com/office/drawing/2014/main" id="{E1F12AB6-D397-0DB9-42D1-8FDB42F2DE8F}"/>
              </a:ext>
            </a:extLst>
          </p:cNvPr>
          <p:cNvSpPr txBox="1"/>
          <p:nvPr/>
        </p:nvSpPr>
        <p:spPr>
          <a:xfrm>
            <a:off x="9143673" y="4620048"/>
            <a:ext cx="45719" cy="4112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91056D-CEA4-35F7-0273-86EAC233294B}"/>
              </a:ext>
            </a:extLst>
          </p:cNvPr>
          <p:cNvSpPr txBox="1"/>
          <p:nvPr/>
        </p:nvSpPr>
        <p:spPr>
          <a:xfrm>
            <a:off x="2438400" y="3086100"/>
            <a:ext cx="10363200" cy="54157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PH" sz="8000" dirty="0">
                <a:solidFill>
                  <a:schemeClr val="tx1">
                    <a:lumMod val="85000"/>
                    <a:lumOff val="15000"/>
                  </a:schemeClr>
                </a:solidFill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Visual Studio Code</a:t>
            </a:r>
          </a:p>
          <a:p>
            <a:pPr marL="857250" indent="-8572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PH" sz="8000" dirty="0">
                <a:solidFill>
                  <a:schemeClr val="tx1">
                    <a:lumMod val="85000"/>
                    <a:lumOff val="15000"/>
                  </a:schemeClr>
                </a:solidFill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JavaScript</a:t>
            </a:r>
          </a:p>
          <a:p>
            <a:pPr marL="857250" indent="-8572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PH" sz="8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Laragon</a:t>
            </a:r>
            <a:endParaRPr lang="en-PH" sz="8000" dirty="0">
              <a:solidFill>
                <a:schemeClr val="tx1">
                  <a:lumMod val="85000"/>
                  <a:lumOff val="15000"/>
                </a:schemeClr>
              </a:solidFill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28922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75A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3035796"/>
            <a:chOff x="0" y="0"/>
            <a:chExt cx="4816593" cy="79955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799551"/>
            </a:xfrm>
            <a:custGeom>
              <a:avLst/>
              <a:gdLst/>
              <a:ahLst/>
              <a:cxnLst/>
              <a:rect l="l" t="t" r="r" b="b"/>
              <a:pathLst>
                <a:path w="4816592" h="799551">
                  <a:moveTo>
                    <a:pt x="0" y="0"/>
                  </a:moveTo>
                  <a:lnTo>
                    <a:pt x="4816592" y="0"/>
                  </a:lnTo>
                  <a:lnTo>
                    <a:pt x="4816592" y="799551"/>
                  </a:lnTo>
                  <a:lnTo>
                    <a:pt x="0" y="799551"/>
                  </a:lnTo>
                  <a:close/>
                </a:path>
              </a:pathLst>
            </a:custGeom>
            <a:solidFill>
              <a:srgbClr val="975AB6"/>
            </a:solidFill>
          </p:spPr>
          <p:txBody>
            <a:bodyPr/>
            <a:lstStyle/>
            <a:p>
              <a:endParaRPr lang="en-PH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8376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52396" y="4746123"/>
            <a:ext cx="18288000" cy="14641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9600" dirty="0">
                <a:solidFill>
                  <a:srgbClr val="FFFFFF"/>
                </a:solidFill>
                <a:latin typeface="Anton"/>
              </a:rPr>
              <a:t>1.1 PROJECT CONTEXT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0" y="8396776"/>
            <a:ext cx="18288000" cy="1890224"/>
            <a:chOff x="0" y="0"/>
            <a:chExt cx="4816593" cy="49783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816592" cy="497837"/>
            </a:xfrm>
            <a:custGeom>
              <a:avLst/>
              <a:gdLst/>
              <a:ahLst/>
              <a:cxnLst/>
              <a:rect l="l" t="t" r="r" b="b"/>
              <a:pathLst>
                <a:path w="4816592" h="497837">
                  <a:moveTo>
                    <a:pt x="0" y="0"/>
                  </a:moveTo>
                  <a:lnTo>
                    <a:pt x="4816592" y="0"/>
                  </a:lnTo>
                  <a:lnTo>
                    <a:pt x="4816592" y="497837"/>
                  </a:lnTo>
                  <a:lnTo>
                    <a:pt x="0" y="497837"/>
                  </a:lnTo>
                  <a:close/>
                </a:path>
              </a:pathLst>
            </a:custGeom>
            <a:solidFill>
              <a:srgbClr val="D6B7DE"/>
            </a:solidFill>
          </p:spPr>
          <p:txBody>
            <a:bodyPr/>
            <a:lstStyle/>
            <a:p>
              <a:endParaRPr lang="en-PH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4816593" cy="5359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905000" y="6346323"/>
            <a:ext cx="14199031" cy="6889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Canva Sans Bold Italics"/>
              </a:rPr>
              <a:t>GYMBUDD: A Web-based Application for Gym Enthusiast</a:t>
            </a:r>
          </a:p>
        </p:txBody>
      </p:sp>
      <p:sp>
        <p:nvSpPr>
          <p:cNvPr id="11" name="Freeform 11"/>
          <p:cNvSpPr/>
          <p:nvPr/>
        </p:nvSpPr>
        <p:spPr>
          <a:xfrm>
            <a:off x="15154629" y="283855"/>
            <a:ext cx="2817864" cy="2817864"/>
          </a:xfrm>
          <a:custGeom>
            <a:avLst/>
            <a:gdLst/>
            <a:ahLst/>
            <a:cxnLst/>
            <a:rect l="l" t="t" r="r" b="b"/>
            <a:pathLst>
              <a:path w="2817864" h="2817864">
                <a:moveTo>
                  <a:pt x="0" y="0"/>
                </a:moveTo>
                <a:lnTo>
                  <a:pt x="2817865" y="0"/>
                </a:lnTo>
                <a:lnTo>
                  <a:pt x="2817865" y="2817864"/>
                </a:lnTo>
                <a:lnTo>
                  <a:pt x="0" y="28178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PH"/>
          </a:p>
        </p:txBody>
      </p:sp>
      <p:sp>
        <p:nvSpPr>
          <p:cNvPr id="12" name="Freeform 12"/>
          <p:cNvSpPr/>
          <p:nvPr/>
        </p:nvSpPr>
        <p:spPr>
          <a:xfrm>
            <a:off x="12336765" y="283855"/>
            <a:ext cx="2817864" cy="2817864"/>
          </a:xfrm>
          <a:custGeom>
            <a:avLst/>
            <a:gdLst/>
            <a:ahLst/>
            <a:cxnLst/>
            <a:rect l="l" t="t" r="r" b="b"/>
            <a:pathLst>
              <a:path w="2817864" h="2817864">
                <a:moveTo>
                  <a:pt x="0" y="0"/>
                </a:moveTo>
                <a:lnTo>
                  <a:pt x="2817864" y="0"/>
                </a:lnTo>
                <a:lnTo>
                  <a:pt x="2817864" y="2817864"/>
                </a:lnTo>
                <a:lnTo>
                  <a:pt x="0" y="28178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PH"/>
          </a:p>
        </p:txBody>
      </p:sp>
      <p:pic>
        <p:nvPicPr>
          <p:cNvPr id="14" name="Picture 13" descr="A logo of a person with purple gloves&#10;&#10;Description automatically generated">
            <a:extLst>
              <a:ext uri="{FF2B5EF4-FFF2-40B4-BE49-F238E27FC236}">
                <a16:creationId xmlns:a16="http://schemas.microsoft.com/office/drawing/2014/main" id="{5424851D-527B-480A-972B-FA773A669E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507" y="291435"/>
            <a:ext cx="3592455" cy="2337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11589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75A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3035796"/>
            <a:chOff x="0" y="0"/>
            <a:chExt cx="4816593" cy="79955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799551"/>
            </a:xfrm>
            <a:custGeom>
              <a:avLst/>
              <a:gdLst/>
              <a:ahLst/>
              <a:cxnLst/>
              <a:rect l="l" t="t" r="r" b="b"/>
              <a:pathLst>
                <a:path w="4816592" h="799551">
                  <a:moveTo>
                    <a:pt x="0" y="0"/>
                  </a:moveTo>
                  <a:lnTo>
                    <a:pt x="4816592" y="0"/>
                  </a:lnTo>
                  <a:lnTo>
                    <a:pt x="4816592" y="799551"/>
                  </a:lnTo>
                  <a:lnTo>
                    <a:pt x="0" y="799551"/>
                  </a:lnTo>
                  <a:close/>
                </a:path>
              </a:pathLst>
            </a:custGeom>
            <a:solidFill>
              <a:srgbClr val="975AB6"/>
            </a:solidFill>
          </p:spPr>
          <p:txBody>
            <a:bodyPr/>
            <a:lstStyle/>
            <a:p>
              <a:endParaRPr lang="en-PH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8376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36871" y="5088583"/>
            <a:ext cx="18288000" cy="11848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r>
              <a:rPr lang="en-US" sz="7200" dirty="0">
                <a:solidFill>
                  <a:schemeClr val="bg1"/>
                </a:solidFill>
                <a:latin typeface="Anton"/>
              </a:rPr>
              <a:t>2.2 REVIEW OF RELATED PROJECTS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0" y="8396776"/>
            <a:ext cx="18288000" cy="1890224"/>
            <a:chOff x="0" y="0"/>
            <a:chExt cx="4816593" cy="49783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816592" cy="497837"/>
            </a:xfrm>
            <a:custGeom>
              <a:avLst/>
              <a:gdLst/>
              <a:ahLst/>
              <a:cxnLst/>
              <a:rect l="l" t="t" r="r" b="b"/>
              <a:pathLst>
                <a:path w="4816592" h="497837">
                  <a:moveTo>
                    <a:pt x="0" y="0"/>
                  </a:moveTo>
                  <a:lnTo>
                    <a:pt x="4816592" y="0"/>
                  </a:lnTo>
                  <a:lnTo>
                    <a:pt x="4816592" y="497837"/>
                  </a:lnTo>
                  <a:lnTo>
                    <a:pt x="0" y="497837"/>
                  </a:lnTo>
                  <a:close/>
                </a:path>
              </a:pathLst>
            </a:custGeom>
            <a:solidFill>
              <a:srgbClr val="D6B7DE"/>
            </a:solidFill>
          </p:spPr>
          <p:txBody>
            <a:bodyPr/>
            <a:lstStyle/>
            <a:p>
              <a:endParaRPr lang="en-PH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4816593" cy="5359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789471" y="6507435"/>
            <a:ext cx="14199031" cy="6577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Canva Sans Bold Italics"/>
              </a:rPr>
              <a:t>GYMBUDD: A Web-based Application for Gym Enthusiast</a:t>
            </a:r>
          </a:p>
        </p:txBody>
      </p:sp>
      <p:sp>
        <p:nvSpPr>
          <p:cNvPr id="11" name="Freeform 11"/>
          <p:cNvSpPr/>
          <p:nvPr/>
        </p:nvSpPr>
        <p:spPr>
          <a:xfrm>
            <a:off x="15154629" y="283855"/>
            <a:ext cx="2817864" cy="2817864"/>
          </a:xfrm>
          <a:custGeom>
            <a:avLst/>
            <a:gdLst/>
            <a:ahLst/>
            <a:cxnLst/>
            <a:rect l="l" t="t" r="r" b="b"/>
            <a:pathLst>
              <a:path w="2817864" h="2817864">
                <a:moveTo>
                  <a:pt x="0" y="0"/>
                </a:moveTo>
                <a:lnTo>
                  <a:pt x="2817865" y="0"/>
                </a:lnTo>
                <a:lnTo>
                  <a:pt x="2817865" y="2817864"/>
                </a:lnTo>
                <a:lnTo>
                  <a:pt x="0" y="28178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PH"/>
          </a:p>
        </p:txBody>
      </p:sp>
      <p:sp>
        <p:nvSpPr>
          <p:cNvPr id="12" name="Freeform 12"/>
          <p:cNvSpPr/>
          <p:nvPr/>
        </p:nvSpPr>
        <p:spPr>
          <a:xfrm>
            <a:off x="12336765" y="283855"/>
            <a:ext cx="2817864" cy="2817864"/>
          </a:xfrm>
          <a:custGeom>
            <a:avLst/>
            <a:gdLst/>
            <a:ahLst/>
            <a:cxnLst/>
            <a:rect l="l" t="t" r="r" b="b"/>
            <a:pathLst>
              <a:path w="2817864" h="2817864">
                <a:moveTo>
                  <a:pt x="0" y="0"/>
                </a:moveTo>
                <a:lnTo>
                  <a:pt x="2817864" y="0"/>
                </a:lnTo>
                <a:lnTo>
                  <a:pt x="2817864" y="2817864"/>
                </a:lnTo>
                <a:lnTo>
                  <a:pt x="0" y="28178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PH"/>
          </a:p>
        </p:txBody>
      </p:sp>
      <p:pic>
        <p:nvPicPr>
          <p:cNvPr id="14" name="Picture 13" descr="A logo of a person with purple gloves&#10;&#10;Description automatically generated">
            <a:extLst>
              <a:ext uri="{FF2B5EF4-FFF2-40B4-BE49-F238E27FC236}">
                <a16:creationId xmlns:a16="http://schemas.microsoft.com/office/drawing/2014/main" id="{5424851D-527B-480A-972B-FA773A669E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507" y="291435"/>
            <a:ext cx="3592455" cy="2337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0649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75A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3035796"/>
            <a:chOff x="0" y="0"/>
            <a:chExt cx="4816593" cy="79955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799551"/>
            </a:xfrm>
            <a:custGeom>
              <a:avLst/>
              <a:gdLst/>
              <a:ahLst/>
              <a:cxnLst/>
              <a:rect l="l" t="t" r="r" b="b"/>
              <a:pathLst>
                <a:path w="4816592" h="799551">
                  <a:moveTo>
                    <a:pt x="0" y="0"/>
                  </a:moveTo>
                  <a:lnTo>
                    <a:pt x="4816592" y="0"/>
                  </a:lnTo>
                  <a:lnTo>
                    <a:pt x="4816592" y="799551"/>
                  </a:lnTo>
                  <a:lnTo>
                    <a:pt x="0" y="799551"/>
                  </a:lnTo>
                  <a:close/>
                </a:path>
              </a:pathLst>
            </a:custGeom>
            <a:solidFill>
              <a:srgbClr val="975AB6"/>
            </a:solidFill>
          </p:spPr>
          <p:txBody>
            <a:bodyPr/>
            <a:lstStyle/>
            <a:p>
              <a:endParaRPr lang="en-PH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8376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36871" y="5088583"/>
            <a:ext cx="18288000" cy="11848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r>
              <a:rPr lang="en-US" sz="7200" dirty="0">
                <a:solidFill>
                  <a:schemeClr val="bg1"/>
                </a:solidFill>
                <a:latin typeface="Anton"/>
              </a:rPr>
              <a:t>2.2.1 REVIEW OF RELATED THESES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0" y="8396776"/>
            <a:ext cx="18288000" cy="1890224"/>
            <a:chOff x="0" y="0"/>
            <a:chExt cx="4816593" cy="49783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816592" cy="497837"/>
            </a:xfrm>
            <a:custGeom>
              <a:avLst/>
              <a:gdLst/>
              <a:ahLst/>
              <a:cxnLst/>
              <a:rect l="l" t="t" r="r" b="b"/>
              <a:pathLst>
                <a:path w="4816592" h="497837">
                  <a:moveTo>
                    <a:pt x="0" y="0"/>
                  </a:moveTo>
                  <a:lnTo>
                    <a:pt x="4816592" y="0"/>
                  </a:lnTo>
                  <a:lnTo>
                    <a:pt x="4816592" y="497837"/>
                  </a:lnTo>
                  <a:lnTo>
                    <a:pt x="0" y="497837"/>
                  </a:lnTo>
                  <a:close/>
                </a:path>
              </a:pathLst>
            </a:custGeom>
            <a:solidFill>
              <a:srgbClr val="D6B7DE"/>
            </a:solidFill>
          </p:spPr>
          <p:txBody>
            <a:bodyPr/>
            <a:lstStyle/>
            <a:p>
              <a:endParaRPr lang="en-PH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4816593" cy="5359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789471" y="6507435"/>
            <a:ext cx="14199031" cy="6577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Canva Sans Bold Italics"/>
              </a:rPr>
              <a:t>GYMBUDD: A Web-based Application for Gym Enthusiast</a:t>
            </a:r>
          </a:p>
        </p:txBody>
      </p:sp>
      <p:sp>
        <p:nvSpPr>
          <p:cNvPr id="11" name="Freeform 11"/>
          <p:cNvSpPr/>
          <p:nvPr/>
        </p:nvSpPr>
        <p:spPr>
          <a:xfrm>
            <a:off x="15154629" y="283855"/>
            <a:ext cx="2817864" cy="2817864"/>
          </a:xfrm>
          <a:custGeom>
            <a:avLst/>
            <a:gdLst/>
            <a:ahLst/>
            <a:cxnLst/>
            <a:rect l="l" t="t" r="r" b="b"/>
            <a:pathLst>
              <a:path w="2817864" h="2817864">
                <a:moveTo>
                  <a:pt x="0" y="0"/>
                </a:moveTo>
                <a:lnTo>
                  <a:pt x="2817865" y="0"/>
                </a:lnTo>
                <a:lnTo>
                  <a:pt x="2817865" y="2817864"/>
                </a:lnTo>
                <a:lnTo>
                  <a:pt x="0" y="28178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PH"/>
          </a:p>
        </p:txBody>
      </p:sp>
      <p:sp>
        <p:nvSpPr>
          <p:cNvPr id="12" name="Freeform 12"/>
          <p:cNvSpPr/>
          <p:nvPr/>
        </p:nvSpPr>
        <p:spPr>
          <a:xfrm>
            <a:off x="12336765" y="283855"/>
            <a:ext cx="2817864" cy="2817864"/>
          </a:xfrm>
          <a:custGeom>
            <a:avLst/>
            <a:gdLst/>
            <a:ahLst/>
            <a:cxnLst/>
            <a:rect l="l" t="t" r="r" b="b"/>
            <a:pathLst>
              <a:path w="2817864" h="2817864">
                <a:moveTo>
                  <a:pt x="0" y="0"/>
                </a:moveTo>
                <a:lnTo>
                  <a:pt x="2817864" y="0"/>
                </a:lnTo>
                <a:lnTo>
                  <a:pt x="2817864" y="2817864"/>
                </a:lnTo>
                <a:lnTo>
                  <a:pt x="0" y="28178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PH"/>
          </a:p>
        </p:txBody>
      </p:sp>
      <p:pic>
        <p:nvPicPr>
          <p:cNvPr id="14" name="Picture 13" descr="A logo of a person with purple gloves&#10;&#10;Description automatically generated">
            <a:extLst>
              <a:ext uri="{FF2B5EF4-FFF2-40B4-BE49-F238E27FC236}">
                <a16:creationId xmlns:a16="http://schemas.microsoft.com/office/drawing/2014/main" id="{5424851D-527B-480A-972B-FA773A669E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507" y="291435"/>
            <a:ext cx="3592455" cy="2337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72670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D2E6A99-E96D-6E15-4B24-E133FAC050D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50" name="TextBox 21">
            <a:extLst>
              <a:ext uri="{FF2B5EF4-FFF2-40B4-BE49-F238E27FC236}">
                <a16:creationId xmlns:a16="http://schemas.microsoft.com/office/drawing/2014/main" id="{E1F12AB6-D397-0DB9-42D1-8FDB42F2DE8F}"/>
              </a:ext>
            </a:extLst>
          </p:cNvPr>
          <p:cNvSpPr txBox="1"/>
          <p:nvPr/>
        </p:nvSpPr>
        <p:spPr>
          <a:xfrm>
            <a:off x="9143673" y="4620048"/>
            <a:ext cx="45719" cy="4112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91056D-CEA4-35F7-0273-86EAC233294B}"/>
              </a:ext>
            </a:extLst>
          </p:cNvPr>
          <p:cNvSpPr txBox="1"/>
          <p:nvPr/>
        </p:nvSpPr>
        <p:spPr>
          <a:xfrm>
            <a:off x="1066800" y="2857500"/>
            <a:ext cx="16687800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buFont typeface="Wingdings" panose="05000000000000000000" pitchFamily="2" charset="2"/>
              <a:buChar char="§"/>
            </a:pPr>
            <a:r>
              <a:rPr lang="en-US" sz="7200" dirty="0">
                <a:solidFill>
                  <a:schemeClr val="tx1">
                    <a:lumMod val="85000"/>
                    <a:lumOff val="15000"/>
                  </a:schemeClr>
                </a:solidFill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JK Fitness Office: Web based Gym Management System</a:t>
            </a:r>
          </a:p>
          <a:p>
            <a:endParaRPr lang="en-US" sz="7200" dirty="0">
              <a:solidFill>
                <a:schemeClr val="tx1">
                  <a:lumMod val="85000"/>
                  <a:lumOff val="15000"/>
                </a:schemeClr>
              </a:solidFill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pPr marL="857250" indent="-857250">
              <a:buFont typeface="Wingdings" panose="05000000000000000000" pitchFamily="2" charset="2"/>
              <a:buChar char="§"/>
            </a:pPr>
            <a:r>
              <a:rPr lang="en-US" sz="7200" dirty="0">
                <a:solidFill>
                  <a:schemeClr val="tx1">
                    <a:lumMod val="85000"/>
                    <a:lumOff val="15000"/>
                  </a:schemeClr>
                </a:solidFill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Web-Based Management Information System for Services Development: A Literature Review</a:t>
            </a:r>
            <a:endParaRPr lang="en-PH" sz="7200" dirty="0">
              <a:solidFill>
                <a:schemeClr val="tx1">
                  <a:lumMod val="85000"/>
                  <a:lumOff val="15000"/>
                </a:schemeClr>
              </a:solidFill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71098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75A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3035796"/>
            <a:chOff x="0" y="0"/>
            <a:chExt cx="4816593" cy="79955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799551"/>
            </a:xfrm>
            <a:custGeom>
              <a:avLst/>
              <a:gdLst/>
              <a:ahLst/>
              <a:cxnLst/>
              <a:rect l="l" t="t" r="r" b="b"/>
              <a:pathLst>
                <a:path w="4816592" h="799551">
                  <a:moveTo>
                    <a:pt x="0" y="0"/>
                  </a:moveTo>
                  <a:lnTo>
                    <a:pt x="4816592" y="0"/>
                  </a:lnTo>
                  <a:lnTo>
                    <a:pt x="4816592" y="799551"/>
                  </a:lnTo>
                  <a:lnTo>
                    <a:pt x="0" y="799551"/>
                  </a:lnTo>
                  <a:close/>
                </a:path>
              </a:pathLst>
            </a:custGeom>
            <a:solidFill>
              <a:srgbClr val="975AB6"/>
            </a:solidFill>
          </p:spPr>
          <p:txBody>
            <a:bodyPr/>
            <a:lstStyle/>
            <a:p>
              <a:endParaRPr lang="en-PH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8376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36871" y="5088583"/>
            <a:ext cx="18288000" cy="11848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r>
              <a:rPr lang="en-US" sz="7200" dirty="0">
                <a:solidFill>
                  <a:schemeClr val="bg1"/>
                </a:solidFill>
                <a:latin typeface="Anton"/>
              </a:rPr>
              <a:t>2.2.2 REVIEW OF RELATED SYSTEMS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0" y="8396776"/>
            <a:ext cx="18288000" cy="1890224"/>
            <a:chOff x="0" y="0"/>
            <a:chExt cx="4816593" cy="49783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816592" cy="497837"/>
            </a:xfrm>
            <a:custGeom>
              <a:avLst/>
              <a:gdLst/>
              <a:ahLst/>
              <a:cxnLst/>
              <a:rect l="l" t="t" r="r" b="b"/>
              <a:pathLst>
                <a:path w="4816592" h="497837">
                  <a:moveTo>
                    <a:pt x="0" y="0"/>
                  </a:moveTo>
                  <a:lnTo>
                    <a:pt x="4816592" y="0"/>
                  </a:lnTo>
                  <a:lnTo>
                    <a:pt x="4816592" y="497837"/>
                  </a:lnTo>
                  <a:lnTo>
                    <a:pt x="0" y="497837"/>
                  </a:lnTo>
                  <a:close/>
                </a:path>
              </a:pathLst>
            </a:custGeom>
            <a:solidFill>
              <a:srgbClr val="D6B7DE"/>
            </a:solidFill>
          </p:spPr>
          <p:txBody>
            <a:bodyPr/>
            <a:lstStyle/>
            <a:p>
              <a:endParaRPr lang="en-PH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4816593" cy="5359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789471" y="6507435"/>
            <a:ext cx="14199031" cy="6577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Canva Sans Bold Italics"/>
              </a:rPr>
              <a:t>GYMBUDD: A Web-based Application for Gym Enthusiast</a:t>
            </a:r>
          </a:p>
        </p:txBody>
      </p:sp>
      <p:sp>
        <p:nvSpPr>
          <p:cNvPr id="11" name="Freeform 11"/>
          <p:cNvSpPr/>
          <p:nvPr/>
        </p:nvSpPr>
        <p:spPr>
          <a:xfrm>
            <a:off x="15154629" y="283855"/>
            <a:ext cx="2817864" cy="2817864"/>
          </a:xfrm>
          <a:custGeom>
            <a:avLst/>
            <a:gdLst/>
            <a:ahLst/>
            <a:cxnLst/>
            <a:rect l="l" t="t" r="r" b="b"/>
            <a:pathLst>
              <a:path w="2817864" h="2817864">
                <a:moveTo>
                  <a:pt x="0" y="0"/>
                </a:moveTo>
                <a:lnTo>
                  <a:pt x="2817865" y="0"/>
                </a:lnTo>
                <a:lnTo>
                  <a:pt x="2817865" y="2817864"/>
                </a:lnTo>
                <a:lnTo>
                  <a:pt x="0" y="28178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PH"/>
          </a:p>
        </p:txBody>
      </p:sp>
      <p:sp>
        <p:nvSpPr>
          <p:cNvPr id="12" name="Freeform 12"/>
          <p:cNvSpPr/>
          <p:nvPr/>
        </p:nvSpPr>
        <p:spPr>
          <a:xfrm>
            <a:off x="12336765" y="283855"/>
            <a:ext cx="2817864" cy="2817864"/>
          </a:xfrm>
          <a:custGeom>
            <a:avLst/>
            <a:gdLst/>
            <a:ahLst/>
            <a:cxnLst/>
            <a:rect l="l" t="t" r="r" b="b"/>
            <a:pathLst>
              <a:path w="2817864" h="2817864">
                <a:moveTo>
                  <a:pt x="0" y="0"/>
                </a:moveTo>
                <a:lnTo>
                  <a:pt x="2817864" y="0"/>
                </a:lnTo>
                <a:lnTo>
                  <a:pt x="2817864" y="2817864"/>
                </a:lnTo>
                <a:lnTo>
                  <a:pt x="0" y="28178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PH"/>
          </a:p>
        </p:txBody>
      </p:sp>
      <p:pic>
        <p:nvPicPr>
          <p:cNvPr id="14" name="Picture 13" descr="A logo of a person with purple gloves&#10;&#10;Description automatically generated">
            <a:extLst>
              <a:ext uri="{FF2B5EF4-FFF2-40B4-BE49-F238E27FC236}">
                <a16:creationId xmlns:a16="http://schemas.microsoft.com/office/drawing/2014/main" id="{5424851D-527B-480A-972B-FA773A669E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507" y="291435"/>
            <a:ext cx="3592455" cy="2337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50855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D2E6A99-E96D-6E15-4B24-E133FAC050D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50" name="TextBox 21">
            <a:extLst>
              <a:ext uri="{FF2B5EF4-FFF2-40B4-BE49-F238E27FC236}">
                <a16:creationId xmlns:a16="http://schemas.microsoft.com/office/drawing/2014/main" id="{E1F12AB6-D397-0DB9-42D1-8FDB42F2DE8F}"/>
              </a:ext>
            </a:extLst>
          </p:cNvPr>
          <p:cNvSpPr txBox="1"/>
          <p:nvPr/>
        </p:nvSpPr>
        <p:spPr>
          <a:xfrm>
            <a:off x="9143673" y="4620048"/>
            <a:ext cx="45719" cy="4112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91056D-CEA4-35F7-0273-86EAC233294B}"/>
              </a:ext>
            </a:extLst>
          </p:cNvPr>
          <p:cNvSpPr txBox="1"/>
          <p:nvPr/>
        </p:nvSpPr>
        <p:spPr>
          <a:xfrm>
            <a:off x="2286000" y="3695700"/>
            <a:ext cx="10363200" cy="39167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PH" sz="8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Wodify</a:t>
            </a:r>
            <a:endParaRPr lang="en-PH" sz="8800" dirty="0">
              <a:solidFill>
                <a:schemeClr val="tx1">
                  <a:lumMod val="85000"/>
                  <a:lumOff val="15000"/>
                </a:schemeClr>
              </a:solidFill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pPr marL="857250" indent="-8572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PH" sz="8800" dirty="0">
                <a:solidFill>
                  <a:schemeClr val="tx1">
                    <a:lumMod val="85000"/>
                    <a:lumOff val="15000"/>
                  </a:schemeClr>
                </a:solidFill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JK Fitness Office</a:t>
            </a:r>
          </a:p>
        </p:txBody>
      </p:sp>
    </p:spTree>
    <p:extLst>
      <p:ext uri="{BB962C8B-B14F-4D97-AF65-F5344CB8AC3E}">
        <p14:creationId xmlns:p14="http://schemas.microsoft.com/office/powerpoint/2010/main" val="194599605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75A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3035796"/>
            <a:chOff x="0" y="0"/>
            <a:chExt cx="4816593" cy="79955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799551"/>
            </a:xfrm>
            <a:custGeom>
              <a:avLst/>
              <a:gdLst/>
              <a:ahLst/>
              <a:cxnLst/>
              <a:rect l="l" t="t" r="r" b="b"/>
              <a:pathLst>
                <a:path w="4816592" h="799551">
                  <a:moveTo>
                    <a:pt x="0" y="0"/>
                  </a:moveTo>
                  <a:lnTo>
                    <a:pt x="4816592" y="0"/>
                  </a:lnTo>
                  <a:lnTo>
                    <a:pt x="4816592" y="799551"/>
                  </a:lnTo>
                  <a:lnTo>
                    <a:pt x="0" y="799551"/>
                  </a:lnTo>
                  <a:close/>
                </a:path>
              </a:pathLst>
            </a:custGeom>
            <a:solidFill>
              <a:srgbClr val="975AB6"/>
            </a:solidFill>
          </p:spPr>
          <p:txBody>
            <a:bodyPr/>
            <a:lstStyle/>
            <a:p>
              <a:endParaRPr lang="en-PH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8376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36871" y="5088583"/>
            <a:ext cx="18288000" cy="12567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r>
              <a:rPr lang="en-US" sz="8800" dirty="0">
                <a:solidFill>
                  <a:schemeClr val="bg1"/>
                </a:solidFill>
                <a:latin typeface="Anton"/>
              </a:rPr>
              <a:t>3.0 TECHNICAL BACKGROUND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0" y="8396776"/>
            <a:ext cx="18288000" cy="1890224"/>
            <a:chOff x="0" y="0"/>
            <a:chExt cx="4816593" cy="49783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816592" cy="497837"/>
            </a:xfrm>
            <a:custGeom>
              <a:avLst/>
              <a:gdLst/>
              <a:ahLst/>
              <a:cxnLst/>
              <a:rect l="l" t="t" r="r" b="b"/>
              <a:pathLst>
                <a:path w="4816592" h="497837">
                  <a:moveTo>
                    <a:pt x="0" y="0"/>
                  </a:moveTo>
                  <a:lnTo>
                    <a:pt x="4816592" y="0"/>
                  </a:lnTo>
                  <a:lnTo>
                    <a:pt x="4816592" y="497837"/>
                  </a:lnTo>
                  <a:lnTo>
                    <a:pt x="0" y="497837"/>
                  </a:lnTo>
                  <a:close/>
                </a:path>
              </a:pathLst>
            </a:custGeom>
            <a:solidFill>
              <a:srgbClr val="D6B7DE"/>
            </a:solidFill>
          </p:spPr>
          <p:txBody>
            <a:bodyPr/>
            <a:lstStyle/>
            <a:p>
              <a:endParaRPr lang="en-PH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4816593" cy="5359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789471" y="6507435"/>
            <a:ext cx="14199031" cy="6577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Canva Sans Bold Italics"/>
              </a:rPr>
              <a:t>GYMBUDD: A Web-based Application for Gym Enthusiast</a:t>
            </a:r>
          </a:p>
        </p:txBody>
      </p:sp>
      <p:sp>
        <p:nvSpPr>
          <p:cNvPr id="11" name="Freeform 11"/>
          <p:cNvSpPr/>
          <p:nvPr/>
        </p:nvSpPr>
        <p:spPr>
          <a:xfrm>
            <a:off x="15154629" y="283855"/>
            <a:ext cx="2817864" cy="2817864"/>
          </a:xfrm>
          <a:custGeom>
            <a:avLst/>
            <a:gdLst/>
            <a:ahLst/>
            <a:cxnLst/>
            <a:rect l="l" t="t" r="r" b="b"/>
            <a:pathLst>
              <a:path w="2817864" h="2817864">
                <a:moveTo>
                  <a:pt x="0" y="0"/>
                </a:moveTo>
                <a:lnTo>
                  <a:pt x="2817865" y="0"/>
                </a:lnTo>
                <a:lnTo>
                  <a:pt x="2817865" y="2817864"/>
                </a:lnTo>
                <a:lnTo>
                  <a:pt x="0" y="28178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PH"/>
          </a:p>
        </p:txBody>
      </p:sp>
      <p:sp>
        <p:nvSpPr>
          <p:cNvPr id="12" name="Freeform 12"/>
          <p:cNvSpPr/>
          <p:nvPr/>
        </p:nvSpPr>
        <p:spPr>
          <a:xfrm>
            <a:off x="12336765" y="283855"/>
            <a:ext cx="2817864" cy="2817864"/>
          </a:xfrm>
          <a:custGeom>
            <a:avLst/>
            <a:gdLst/>
            <a:ahLst/>
            <a:cxnLst/>
            <a:rect l="l" t="t" r="r" b="b"/>
            <a:pathLst>
              <a:path w="2817864" h="2817864">
                <a:moveTo>
                  <a:pt x="0" y="0"/>
                </a:moveTo>
                <a:lnTo>
                  <a:pt x="2817864" y="0"/>
                </a:lnTo>
                <a:lnTo>
                  <a:pt x="2817864" y="2817864"/>
                </a:lnTo>
                <a:lnTo>
                  <a:pt x="0" y="28178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PH"/>
          </a:p>
        </p:txBody>
      </p:sp>
      <p:pic>
        <p:nvPicPr>
          <p:cNvPr id="14" name="Picture 13" descr="A logo of a person with purple gloves&#10;&#10;Description automatically generated">
            <a:extLst>
              <a:ext uri="{FF2B5EF4-FFF2-40B4-BE49-F238E27FC236}">
                <a16:creationId xmlns:a16="http://schemas.microsoft.com/office/drawing/2014/main" id="{5424851D-527B-480A-972B-FA773A669E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507" y="291435"/>
            <a:ext cx="3592455" cy="2337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63653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75A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3035796"/>
            <a:chOff x="0" y="0"/>
            <a:chExt cx="4816593" cy="79955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799551"/>
            </a:xfrm>
            <a:custGeom>
              <a:avLst/>
              <a:gdLst/>
              <a:ahLst/>
              <a:cxnLst/>
              <a:rect l="l" t="t" r="r" b="b"/>
              <a:pathLst>
                <a:path w="4816592" h="799551">
                  <a:moveTo>
                    <a:pt x="0" y="0"/>
                  </a:moveTo>
                  <a:lnTo>
                    <a:pt x="4816592" y="0"/>
                  </a:lnTo>
                  <a:lnTo>
                    <a:pt x="4816592" y="799551"/>
                  </a:lnTo>
                  <a:lnTo>
                    <a:pt x="0" y="799551"/>
                  </a:lnTo>
                  <a:close/>
                </a:path>
              </a:pathLst>
            </a:custGeom>
            <a:solidFill>
              <a:srgbClr val="975AB6"/>
            </a:solidFill>
          </p:spPr>
          <p:txBody>
            <a:bodyPr/>
            <a:lstStyle/>
            <a:p>
              <a:endParaRPr lang="en-PH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8376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36871" y="5088583"/>
            <a:ext cx="18288000" cy="12567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r>
              <a:rPr lang="en-US" sz="8800" dirty="0">
                <a:solidFill>
                  <a:schemeClr val="bg1"/>
                </a:solidFill>
                <a:latin typeface="Anton"/>
              </a:rPr>
              <a:t>3.1 DEVELOPMENT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0" y="8396776"/>
            <a:ext cx="18288000" cy="1890224"/>
            <a:chOff x="0" y="0"/>
            <a:chExt cx="4816593" cy="49783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816592" cy="497837"/>
            </a:xfrm>
            <a:custGeom>
              <a:avLst/>
              <a:gdLst/>
              <a:ahLst/>
              <a:cxnLst/>
              <a:rect l="l" t="t" r="r" b="b"/>
              <a:pathLst>
                <a:path w="4816592" h="497837">
                  <a:moveTo>
                    <a:pt x="0" y="0"/>
                  </a:moveTo>
                  <a:lnTo>
                    <a:pt x="4816592" y="0"/>
                  </a:lnTo>
                  <a:lnTo>
                    <a:pt x="4816592" y="497837"/>
                  </a:lnTo>
                  <a:lnTo>
                    <a:pt x="0" y="497837"/>
                  </a:lnTo>
                  <a:close/>
                </a:path>
              </a:pathLst>
            </a:custGeom>
            <a:solidFill>
              <a:srgbClr val="D6B7DE"/>
            </a:solidFill>
          </p:spPr>
          <p:txBody>
            <a:bodyPr/>
            <a:lstStyle/>
            <a:p>
              <a:endParaRPr lang="en-PH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4816593" cy="5359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789471" y="6507435"/>
            <a:ext cx="14199031" cy="6577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Canva Sans Bold Italics"/>
              </a:rPr>
              <a:t>GYMBUDD: A Web-based Application for Gym Enthusiast</a:t>
            </a:r>
          </a:p>
        </p:txBody>
      </p:sp>
      <p:sp>
        <p:nvSpPr>
          <p:cNvPr id="11" name="Freeform 11"/>
          <p:cNvSpPr/>
          <p:nvPr/>
        </p:nvSpPr>
        <p:spPr>
          <a:xfrm>
            <a:off x="15154629" y="283855"/>
            <a:ext cx="2817864" cy="2817864"/>
          </a:xfrm>
          <a:custGeom>
            <a:avLst/>
            <a:gdLst/>
            <a:ahLst/>
            <a:cxnLst/>
            <a:rect l="l" t="t" r="r" b="b"/>
            <a:pathLst>
              <a:path w="2817864" h="2817864">
                <a:moveTo>
                  <a:pt x="0" y="0"/>
                </a:moveTo>
                <a:lnTo>
                  <a:pt x="2817865" y="0"/>
                </a:lnTo>
                <a:lnTo>
                  <a:pt x="2817865" y="2817864"/>
                </a:lnTo>
                <a:lnTo>
                  <a:pt x="0" y="28178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PH"/>
          </a:p>
        </p:txBody>
      </p:sp>
      <p:sp>
        <p:nvSpPr>
          <p:cNvPr id="12" name="Freeform 12"/>
          <p:cNvSpPr/>
          <p:nvPr/>
        </p:nvSpPr>
        <p:spPr>
          <a:xfrm>
            <a:off x="12336765" y="283855"/>
            <a:ext cx="2817864" cy="2817864"/>
          </a:xfrm>
          <a:custGeom>
            <a:avLst/>
            <a:gdLst/>
            <a:ahLst/>
            <a:cxnLst/>
            <a:rect l="l" t="t" r="r" b="b"/>
            <a:pathLst>
              <a:path w="2817864" h="2817864">
                <a:moveTo>
                  <a:pt x="0" y="0"/>
                </a:moveTo>
                <a:lnTo>
                  <a:pt x="2817864" y="0"/>
                </a:lnTo>
                <a:lnTo>
                  <a:pt x="2817864" y="2817864"/>
                </a:lnTo>
                <a:lnTo>
                  <a:pt x="0" y="28178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PH"/>
          </a:p>
        </p:txBody>
      </p:sp>
      <p:pic>
        <p:nvPicPr>
          <p:cNvPr id="14" name="Picture 13" descr="A logo of a person with purple gloves&#10;&#10;Description automatically generated">
            <a:extLst>
              <a:ext uri="{FF2B5EF4-FFF2-40B4-BE49-F238E27FC236}">
                <a16:creationId xmlns:a16="http://schemas.microsoft.com/office/drawing/2014/main" id="{5424851D-527B-480A-972B-FA773A669E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507" y="291435"/>
            <a:ext cx="3592455" cy="2337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39617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D2E6A99-E96D-6E15-4B24-E133FAC050D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effectLst>
            <a:outerShdw blurRad="50800" dist="50800" dir="5400000" sx="40000" sy="40000" algn="ctr" rotWithShape="0">
              <a:srgbClr val="000000">
                <a:alpha val="43137"/>
              </a:srgbClr>
            </a:outerShdw>
          </a:effectLst>
        </p:spPr>
      </p:pic>
      <p:sp>
        <p:nvSpPr>
          <p:cNvPr id="50" name="TextBox 21">
            <a:extLst>
              <a:ext uri="{FF2B5EF4-FFF2-40B4-BE49-F238E27FC236}">
                <a16:creationId xmlns:a16="http://schemas.microsoft.com/office/drawing/2014/main" id="{E1F12AB6-D397-0DB9-42D1-8FDB42F2DE8F}"/>
              </a:ext>
            </a:extLst>
          </p:cNvPr>
          <p:cNvSpPr txBox="1"/>
          <p:nvPr/>
        </p:nvSpPr>
        <p:spPr>
          <a:xfrm>
            <a:off x="9143673" y="4620048"/>
            <a:ext cx="45719" cy="4112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91056D-CEA4-35F7-0273-86EAC233294B}"/>
              </a:ext>
            </a:extLst>
          </p:cNvPr>
          <p:cNvSpPr txBox="1"/>
          <p:nvPr/>
        </p:nvSpPr>
        <p:spPr>
          <a:xfrm>
            <a:off x="381000" y="2324444"/>
            <a:ext cx="10363200" cy="10704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PH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Hardware</a:t>
            </a:r>
            <a:endParaRPr lang="en-PH" sz="9600" dirty="0">
              <a:solidFill>
                <a:schemeClr val="tx1">
                  <a:lumMod val="75000"/>
                  <a:lumOff val="25000"/>
                </a:schemeClr>
              </a:solidFill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6" name="Picture 5" descr="Cartoon bear using a computer&#10;&#10;Description automatically generated">
            <a:extLst>
              <a:ext uri="{FF2B5EF4-FFF2-40B4-BE49-F238E27FC236}">
                <a16:creationId xmlns:a16="http://schemas.microsoft.com/office/drawing/2014/main" id="{8E3FABEA-1454-A387-D7B8-11828E4BE4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8123" y="3394865"/>
            <a:ext cx="7317513" cy="6265621"/>
          </a:xfrm>
          <a:prstGeom prst="rect">
            <a:avLst/>
          </a:prstGeom>
        </p:spPr>
      </p:pic>
      <p:pic>
        <p:nvPicPr>
          <p:cNvPr id="8" name="Picture 7" descr="A computer screen and a mug on a desk&#10;&#10;Description automatically generated">
            <a:extLst>
              <a:ext uri="{FF2B5EF4-FFF2-40B4-BE49-F238E27FC236}">
                <a16:creationId xmlns:a16="http://schemas.microsoft.com/office/drawing/2014/main" id="{110D6937-BBAB-22EC-ECD7-9659A94079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5757" y="3525135"/>
            <a:ext cx="8063598" cy="6047699"/>
          </a:xfrm>
          <a:prstGeom prst="rect">
            <a:avLst/>
          </a:prstGeom>
          <a:effectLst>
            <a:outerShdw blurRad="546100" dir="10080000" sx="82000" sy="82000" algn="ctr" rotWithShape="0">
              <a:srgbClr val="000000">
                <a:alpha val="43137"/>
              </a:srgbClr>
            </a:outerShdw>
            <a:softEdge rad="419100"/>
          </a:effectLst>
        </p:spPr>
      </p:pic>
    </p:spTree>
    <p:extLst>
      <p:ext uri="{BB962C8B-B14F-4D97-AF65-F5344CB8AC3E}">
        <p14:creationId xmlns:p14="http://schemas.microsoft.com/office/powerpoint/2010/main" val="18026400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D2E6A99-E96D-6E15-4B24-E133FAC050D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effectLst>
            <a:outerShdw blurRad="50800" dist="50800" dir="5400000" sx="40000" sy="40000" algn="ctr" rotWithShape="0">
              <a:srgbClr val="000000">
                <a:alpha val="43137"/>
              </a:srgbClr>
            </a:outerShdw>
          </a:effectLst>
        </p:spPr>
      </p:pic>
      <p:sp>
        <p:nvSpPr>
          <p:cNvPr id="50" name="TextBox 21">
            <a:extLst>
              <a:ext uri="{FF2B5EF4-FFF2-40B4-BE49-F238E27FC236}">
                <a16:creationId xmlns:a16="http://schemas.microsoft.com/office/drawing/2014/main" id="{E1F12AB6-D397-0DB9-42D1-8FDB42F2DE8F}"/>
              </a:ext>
            </a:extLst>
          </p:cNvPr>
          <p:cNvSpPr txBox="1"/>
          <p:nvPr/>
        </p:nvSpPr>
        <p:spPr>
          <a:xfrm>
            <a:off x="9143673" y="4620048"/>
            <a:ext cx="45719" cy="4112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endParaRPr/>
          </a:p>
        </p:txBody>
      </p:sp>
      <p:pic>
        <p:nvPicPr>
          <p:cNvPr id="5" name="Picture 4" descr="A logo for a software company&#10;&#10;Description automatically generated">
            <a:extLst>
              <a:ext uri="{FF2B5EF4-FFF2-40B4-BE49-F238E27FC236}">
                <a16:creationId xmlns:a16="http://schemas.microsoft.com/office/drawing/2014/main" id="{FC7BDC72-BA9F-8688-1D49-EDE6D62F0D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1256" y="3443749"/>
            <a:ext cx="10196271" cy="5791200"/>
          </a:xfrm>
          <a:prstGeom prst="rect">
            <a:avLst/>
          </a:prstGeom>
          <a:effectLst>
            <a:outerShdw blurRad="50800" dist="25400" dir="5400000" algn="ctr" rotWithShape="0">
              <a:srgbClr val="000000">
                <a:alpha val="99000"/>
              </a:srgbClr>
            </a:outerShdw>
            <a:softEdge rad="177800"/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941EF6E-9986-2540-3A5C-7D5050D91C96}"/>
              </a:ext>
            </a:extLst>
          </p:cNvPr>
          <p:cNvSpPr txBox="1"/>
          <p:nvPr/>
        </p:nvSpPr>
        <p:spPr>
          <a:xfrm>
            <a:off x="381000" y="2324444"/>
            <a:ext cx="10363200" cy="10704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PH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Software</a:t>
            </a:r>
            <a:endParaRPr lang="en-PH" sz="9600" dirty="0">
              <a:solidFill>
                <a:schemeClr val="tx1">
                  <a:lumMod val="75000"/>
                  <a:lumOff val="25000"/>
                </a:schemeClr>
              </a:solidFill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56377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D2E6A99-E96D-6E15-4B24-E133FAC050D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effectLst>
            <a:outerShdw blurRad="50800" dist="50800" dir="5400000" sx="40000" sy="40000" algn="ctr" rotWithShape="0">
              <a:srgbClr val="000000">
                <a:alpha val="43137"/>
              </a:srgbClr>
            </a:outerShdw>
          </a:effectLst>
        </p:spPr>
      </p:pic>
      <p:sp>
        <p:nvSpPr>
          <p:cNvPr id="50" name="TextBox 21">
            <a:extLst>
              <a:ext uri="{FF2B5EF4-FFF2-40B4-BE49-F238E27FC236}">
                <a16:creationId xmlns:a16="http://schemas.microsoft.com/office/drawing/2014/main" id="{E1F12AB6-D397-0DB9-42D1-8FDB42F2DE8F}"/>
              </a:ext>
            </a:extLst>
          </p:cNvPr>
          <p:cNvSpPr txBox="1"/>
          <p:nvPr/>
        </p:nvSpPr>
        <p:spPr>
          <a:xfrm>
            <a:off x="9143673" y="4620048"/>
            <a:ext cx="45719" cy="4112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7BDC72-BA9F-8688-1D49-EDE6D62F0D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87972" y="3543300"/>
            <a:ext cx="12002839" cy="6001419"/>
          </a:xfrm>
          <a:prstGeom prst="rect">
            <a:avLst/>
          </a:prstGeom>
          <a:effectLst>
            <a:outerShdw blurRad="50800" dist="25400" dir="5400000" algn="ctr" rotWithShape="0">
              <a:srgbClr val="000000">
                <a:alpha val="99000"/>
              </a:srgbClr>
            </a:outerShdw>
            <a:softEdge rad="177800"/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941EF6E-9986-2540-3A5C-7D5050D91C96}"/>
              </a:ext>
            </a:extLst>
          </p:cNvPr>
          <p:cNvSpPr txBox="1"/>
          <p:nvPr/>
        </p:nvSpPr>
        <p:spPr>
          <a:xfrm>
            <a:off x="381000" y="2324444"/>
            <a:ext cx="10363200" cy="10704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PH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Software</a:t>
            </a:r>
            <a:endParaRPr lang="en-PH" sz="9600" dirty="0">
              <a:solidFill>
                <a:schemeClr val="tx1">
                  <a:lumMod val="75000"/>
                  <a:lumOff val="25000"/>
                </a:schemeClr>
              </a:solidFill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3994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D2E6A99-E96D-6E15-4B24-E133FAC050D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effectLst>
            <a:outerShdw blurRad="50800" dist="660400" dir="2580000" sx="128000" sy="128000" algn="ctr" rotWithShape="0">
              <a:srgbClr val="000000">
                <a:alpha val="74000"/>
              </a:srgbClr>
            </a:outerShdw>
          </a:effectLst>
        </p:spPr>
      </p:pic>
      <p:sp>
        <p:nvSpPr>
          <p:cNvPr id="50" name="TextBox 21">
            <a:extLst>
              <a:ext uri="{FF2B5EF4-FFF2-40B4-BE49-F238E27FC236}">
                <a16:creationId xmlns:a16="http://schemas.microsoft.com/office/drawing/2014/main" id="{E1F12AB6-D397-0DB9-42D1-8FDB42F2DE8F}"/>
              </a:ext>
            </a:extLst>
          </p:cNvPr>
          <p:cNvSpPr txBox="1"/>
          <p:nvPr/>
        </p:nvSpPr>
        <p:spPr>
          <a:xfrm>
            <a:off x="9143673" y="4620048"/>
            <a:ext cx="45719" cy="4112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endParaRPr/>
          </a:p>
        </p:txBody>
      </p:sp>
      <p:pic>
        <p:nvPicPr>
          <p:cNvPr id="2052" name="Picture 4" descr="Manual or Single Entry Bookkeeping | SingaporeAccounting.com">
            <a:extLst>
              <a:ext uri="{FF2B5EF4-FFF2-40B4-BE49-F238E27FC236}">
                <a16:creationId xmlns:a16="http://schemas.microsoft.com/office/drawing/2014/main" id="{34469066-8869-E112-885C-4225F2FE9F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5910" y="2781300"/>
            <a:ext cx="9915525" cy="6605070"/>
          </a:xfrm>
          <a:prstGeom prst="rect">
            <a:avLst/>
          </a:prstGeom>
          <a:noFill/>
          <a:effectLst>
            <a:outerShdw blurRad="50800" dist="304800" dir="8520000" algn="ctr" rotWithShape="0">
              <a:srgbClr val="000000">
                <a:alpha val="43000"/>
              </a:srgbClr>
            </a:outerShdw>
            <a:softEdge rad="762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710596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D2E6A99-E96D-6E15-4B24-E133FAC050D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effectLst>
            <a:outerShdw blurRad="50800" dist="50800" dir="5400000" sx="40000" sy="40000" algn="ctr" rotWithShape="0">
              <a:srgbClr val="000000">
                <a:alpha val="43137"/>
              </a:srgbClr>
            </a:outerShdw>
          </a:effectLst>
        </p:spPr>
      </p:pic>
      <p:sp>
        <p:nvSpPr>
          <p:cNvPr id="50" name="TextBox 21">
            <a:extLst>
              <a:ext uri="{FF2B5EF4-FFF2-40B4-BE49-F238E27FC236}">
                <a16:creationId xmlns:a16="http://schemas.microsoft.com/office/drawing/2014/main" id="{E1F12AB6-D397-0DB9-42D1-8FDB42F2DE8F}"/>
              </a:ext>
            </a:extLst>
          </p:cNvPr>
          <p:cNvSpPr txBox="1"/>
          <p:nvPr/>
        </p:nvSpPr>
        <p:spPr>
          <a:xfrm>
            <a:off x="9143673" y="4620048"/>
            <a:ext cx="45719" cy="4112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7BDC72-BA9F-8688-1D49-EDE6D62F0D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64448" y="3403468"/>
            <a:ext cx="11249888" cy="6325096"/>
          </a:xfrm>
          <a:prstGeom prst="rect">
            <a:avLst/>
          </a:prstGeom>
          <a:effectLst>
            <a:outerShdw blurRad="50800" dist="25400" dir="5400000" algn="ctr" rotWithShape="0">
              <a:srgbClr val="000000">
                <a:alpha val="99000"/>
              </a:srgbClr>
            </a:outerShdw>
            <a:softEdge rad="177800"/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941EF6E-9986-2540-3A5C-7D5050D91C96}"/>
              </a:ext>
            </a:extLst>
          </p:cNvPr>
          <p:cNvSpPr txBox="1"/>
          <p:nvPr/>
        </p:nvSpPr>
        <p:spPr>
          <a:xfrm>
            <a:off x="381000" y="2324444"/>
            <a:ext cx="10363200" cy="10704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PH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Software</a:t>
            </a:r>
            <a:endParaRPr lang="en-PH" sz="9600" dirty="0">
              <a:solidFill>
                <a:schemeClr val="tx1">
                  <a:lumMod val="75000"/>
                  <a:lumOff val="25000"/>
                </a:schemeClr>
              </a:solidFill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654071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D2E6A99-E96D-6E15-4B24-E133FAC050D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effectLst>
            <a:outerShdw blurRad="50800" dist="50800" dir="5400000" sx="40000" sy="40000" algn="ctr" rotWithShape="0">
              <a:srgbClr val="000000">
                <a:alpha val="43137"/>
              </a:srgbClr>
            </a:outerShdw>
          </a:effectLst>
        </p:spPr>
      </p:pic>
      <p:sp>
        <p:nvSpPr>
          <p:cNvPr id="50" name="TextBox 21">
            <a:extLst>
              <a:ext uri="{FF2B5EF4-FFF2-40B4-BE49-F238E27FC236}">
                <a16:creationId xmlns:a16="http://schemas.microsoft.com/office/drawing/2014/main" id="{E1F12AB6-D397-0DB9-42D1-8FDB42F2DE8F}"/>
              </a:ext>
            </a:extLst>
          </p:cNvPr>
          <p:cNvSpPr txBox="1"/>
          <p:nvPr/>
        </p:nvSpPr>
        <p:spPr>
          <a:xfrm>
            <a:off x="9143673" y="4620048"/>
            <a:ext cx="45719" cy="4112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7BDC72-BA9F-8688-1D49-EDE6D62F0D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03112" y="3619500"/>
            <a:ext cx="11681122" cy="5927733"/>
          </a:xfrm>
          <a:prstGeom prst="rect">
            <a:avLst/>
          </a:prstGeom>
          <a:effectLst>
            <a:outerShdw blurRad="50800" dist="25400" dir="5400000" algn="ctr" rotWithShape="0">
              <a:srgbClr val="000000">
                <a:alpha val="99000"/>
              </a:srgbClr>
            </a:outerShdw>
            <a:softEdge rad="177800"/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941EF6E-9986-2540-3A5C-7D5050D91C96}"/>
              </a:ext>
            </a:extLst>
          </p:cNvPr>
          <p:cNvSpPr txBox="1"/>
          <p:nvPr/>
        </p:nvSpPr>
        <p:spPr>
          <a:xfrm>
            <a:off x="381000" y="2324444"/>
            <a:ext cx="10363200" cy="10704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PH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Peopleware</a:t>
            </a:r>
            <a:endParaRPr lang="en-PH" sz="9600" dirty="0">
              <a:solidFill>
                <a:schemeClr val="tx1">
                  <a:lumMod val="75000"/>
                  <a:lumOff val="25000"/>
                </a:schemeClr>
              </a:solidFill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709577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D2E6A99-E96D-6E15-4B24-E133FAC050D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effectLst>
            <a:outerShdw blurRad="50800" dist="50800" dir="5400000" sx="40000" sy="40000" algn="ctr" rotWithShape="0">
              <a:srgbClr val="000000">
                <a:alpha val="43137"/>
              </a:srgbClr>
            </a:outerShdw>
          </a:effectLst>
        </p:spPr>
      </p:pic>
      <p:sp>
        <p:nvSpPr>
          <p:cNvPr id="50" name="TextBox 21">
            <a:extLst>
              <a:ext uri="{FF2B5EF4-FFF2-40B4-BE49-F238E27FC236}">
                <a16:creationId xmlns:a16="http://schemas.microsoft.com/office/drawing/2014/main" id="{E1F12AB6-D397-0DB9-42D1-8FDB42F2DE8F}"/>
              </a:ext>
            </a:extLst>
          </p:cNvPr>
          <p:cNvSpPr txBox="1"/>
          <p:nvPr/>
        </p:nvSpPr>
        <p:spPr>
          <a:xfrm>
            <a:off x="9143673" y="4620048"/>
            <a:ext cx="45719" cy="4112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endParaRPr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156FB2C-7C73-589D-DF1B-2F81F875FE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6828" y="2400300"/>
            <a:ext cx="8593689" cy="7196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887134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75A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3035796"/>
            <a:chOff x="0" y="0"/>
            <a:chExt cx="4816593" cy="79955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799551"/>
            </a:xfrm>
            <a:custGeom>
              <a:avLst/>
              <a:gdLst/>
              <a:ahLst/>
              <a:cxnLst/>
              <a:rect l="l" t="t" r="r" b="b"/>
              <a:pathLst>
                <a:path w="4816592" h="799551">
                  <a:moveTo>
                    <a:pt x="0" y="0"/>
                  </a:moveTo>
                  <a:lnTo>
                    <a:pt x="4816592" y="0"/>
                  </a:lnTo>
                  <a:lnTo>
                    <a:pt x="4816592" y="799551"/>
                  </a:lnTo>
                  <a:lnTo>
                    <a:pt x="0" y="799551"/>
                  </a:lnTo>
                  <a:close/>
                </a:path>
              </a:pathLst>
            </a:custGeom>
            <a:solidFill>
              <a:srgbClr val="975AB6"/>
            </a:solidFill>
          </p:spPr>
          <p:txBody>
            <a:bodyPr/>
            <a:lstStyle/>
            <a:p>
              <a:endParaRPr lang="en-PH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8376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36871" y="5088583"/>
            <a:ext cx="18288000" cy="12567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r>
              <a:rPr lang="en-US" sz="8800" dirty="0">
                <a:solidFill>
                  <a:schemeClr val="bg1"/>
                </a:solidFill>
                <a:latin typeface="Anton"/>
              </a:rPr>
              <a:t>3.1 IMPLEMENTATION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0" y="8396776"/>
            <a:ext cx="18288000" cy="1890224"/>
            <a:chOff x="0" y="0"/>
            <a:chExt cx="4816593" cy="49783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816592" cy="497837"/>
            </a:xfrm>
            <a:custGeom>
              <a:avLst/>
              <a:gdLst/>
              <a:ahLst/>
              <a:cxnLst/>
              <a:rect l="l" t="t" r="r" b="b"/>
              <a:pathLst>
                <a:path w="4816592" h="497837">
                  <a:moveTo>
                    <a:pt x="0" y="0"/>
                  </a:moveTo>
                  <a:lnTo>
                    <a:pt x="4816592" y="0"/>
                  </a:lnTo>
                  <a:lnTo>
                    <a:pt x="4816592" y="497837"/>
                  </a:lnTo>
                  <a:lnTo>
                    <a:pt x="0" y="497837"/>
                  </a:lnTo>
                  <a:close/>
                </a:path>
              </a:pathLst>
            </a:custGeom>
            <a:solidFill>
              <a:srgbClr val="D6B7DE"/>
            </a:solidFill>
          </p:spPr>
          <p:txBody>
            <a:bodyPr/>
            <a:lstStyle/>
            <a:p>
              <a:endParaRPr lang="en-PH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4816593" cy="5359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789471" y="6507435"/>
            <a:ext cx="14199031" cy="6577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Canva Sans Bold Italics"/>
              </a:rPr>
              <a:t>GYMBUDD: A Web-based Application for Gym Enthusiast</a:t>
            </a:r>
          </a:p>
        </p:txBody>
      </p:sp>
      <p:sp>
        <p:nvSpPr>
          <p:cNvPr id="11" name="Freeform 11"/>
          <p:cNvSpPr/>
          <p:nvPr/>
        </p:nvSpPr>
        <p:spPr>
          <a:xfrm>
            <a:off x="15154629" y="283855"/>
            <a:ext cx="2817864" cy="2817864"/>
          </a:xfrm>
          <a:custGeom>
            <a:avLst/>
            <a:gdLst/>
            <a:ahLst/>
            <a:cxnLst/>
            <a:rect l="l" t="t" r="r" b="b"/>
            <a:pathLst>
              <a:path w="2817864" h="2817864">
                <a:moveTo>
                  <a:pt x="0" y="0"/>
                </a:moveTo>
                <a:lnTo>
                  <a:pt x="2817865" y="0"/>
                </a:lnTo>
                <a:lnTo>
                  <a:pt x="2817865" y="2817864"/>
                </a:lnTo>
                <a:lnTo>
                  <a:pt x="0" y="28178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PH"/>
          </a:p>
        </p:txBody>
      </p:sp>
      <p:sp>
        <p:nvSpPr>
          <p:cNvPr id="12" name="Freeform 12"/>
          <p:cNvSpPr/>
          <p:nvPr/>
        </p:nvSpPr>
        <p:spPr>
          <a:xfrm>
            <a:off x="12336765" y="283855"/>
            <a:ext cx="2817864" cy="2817864"/>
          </a:xfrm>
          <a:custGeom>
            <a:avLst/>
            <a:gdLst/>
            <a:ahLst/>
            <a:cxnLst/>
            <a:rect l="l" t="t" r="r" b="b"/>
            <a:pathLst>
              <a:path w="2817864" h="2817864">
                <a:moveTo>
                  <a:pt x="0" y="0"/>
                </a:moveTo>
                <a:lnTo>
                  <a:pt x="2817864" y="0"/>
                </a:lnTo>
                <a:lnTo>
                  <a:pt x="2817864" y="2817864"/>
                </a:lnTo>
                <a:lnTo>
                  <a:pt x="0" y="28178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PH"/>
          </a:p>
        </p:txBody>
      </p:sp>
      <p:pic>
        <p:nvPicPr>
          <p:cNvPr id="14" name="Picture 13" descr="A logo of a person with purple gloves&#10;&#10;Description automatically generated">
            <a:extLst>
              <a:ext uri="{FF2B5EF4-FFF2-40B4-BE49-F238E27FC236}">
                <a16:creationId xmlns:a16="http://schemas.microsoft.com/office/drawing/2014/main" id="{5424851D-527B-480A-972B-FA773A669E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507" y="291435"/>
            <a:ext cx="3592455" cy="2337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08010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D2E6A99-E96D-6E15-4B24-E133FAC050D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effectLst>
            <a:outerShdw blurRad="50800" dist="50800" dir="5400000" sx="40000" sy="40000" algn="ctr" rotWithShape="0">
              <a:srgbClr val="000000">
                <a:alpha val="43137"/>
              </a:srgbClr>
            </a:outerShdw>
          </a:effectLst>
        </p:spPr>
      </p:pic>
      <p:sp>
        <p:nvSpPr>
          <p:cNvPr id="50" name="TextBox 21">
            <a:extLst>
              <a:ext uri="{FF2B5EF4-FFF2-40B4-BE49-F238E27FC236}">
                <a16:creationId xmlns:a16="http://schemas.microsoft.com/office/drawing/2014/main" id="{E1F12AB6-D397-0DB9-42D1-8FDB42F2DE8F}"/>
              </a:ext>
            </a:extLst>
          </p:cNvPr>
          <p:cNvSpPr txBox="1"/>
          <p:nvPr/>
        </p:nvSpPr>
        <p:spPr>
          <a:xfrm>
            <a:off x="9143673" y="4620048"/>
            <a:ext cx="45719" cy="4112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endParaRPr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41EF6E-9986-2540-3A5C-7D5050D91C96}"/>
              </a:ext>
            </a:extLst>
          </p:cNvPr>
          <p:cNvSpPr txBox="1"/>
          <p:nvPr/>
        </p:nvSpPr>
        <p:spPr>
          <a:xfrm>
            <a:off x="2209800" y="3390900"/>
            <a:ext cx="10363200" cy="48834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PH" sz="7200" dirty="0">
                <a:solidFill>
                  <a:schemeClr val="tx1">
                    <a:lumMod val="75000"/>
                    <a:lumOff val="25000"/>
                  </a:schemeClr>
                </a:solidFill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Hardware</a:t>
            </a:r>
          </a:p>
          <a:p>
            <a:pPr marL="857250" indent="-8572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PH" sz="7200" dirty="0">
                <a:solidFill>
                  <a:schemeClr val="tx1">
                    <a:lumMod val="75000"/>
                    <a:lumOff val="25000"/>
                  </a:schemeClr>
                </a:solidFill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Software</a:t>
            </a:r>
          </a:p>
          <a:p>
            <a:pPr marL="857250" indent="-8572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PH" sz="7200" dirty="0">
                <a:solidFill>
                  <a:schemeClr val="tx1">
                    <a:lumMod val="75000"/>
                    <a:lumOff val="25000"/>
                  </a:schemeClr>
                </a:solidFill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Peopleware</a:t>
            </a:r>
            <a:endParaRPr lang="en-PH" sz="13800" dirty="0">
              <a:solidFill>
                <a:schemeClr val="tx1">
                  <a:lumMod val="75000"/>
                  <a:lumOff val="25000"/>
                </a:schemeClr>
              </a:solidFill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926157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75A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3035796"/>
            <a:chOff x="0" y="0"/>
            <a:chExt cx="4816593" cy="79955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799551"/>
            </a:xfrm>
            <a:custGeom>
              <a:avLst/>
              <a:gdLst/>
              <a:ahLst/>
              <a:cxnLst/>
              <a:rect l="l" t="t" r="r" b="b"/>
              <a:pathLst>
                <a:path w="4816592" h="799551">
                  <a:moveTo>
                    <a:pt x="0" y="0"/>
                  </a:moveTo>
                  <a:lnTo>
                    <a:pt x="4816592" y="0"/>
                  </a:lnTo>
                  <a:lnTo>
                    <a:pt x="4816592" y="799551"/>
                  </a:lnTo>
                  <a:lnTo>
                    <a:pt x="0" y="799551"/>
                  </a:lnTo>
                  <a:close/>
                </a:path>
              </a:pathLst>
            </a:custGeom>
            <a:solidFill>
              <a:srgbClr val="975AB6"/>
            </a:solidFill>
          </p:spPr>
          <p:txBody>
            <a:bodyPr/>
            <a:lstStyle/>
            <a:p>
              <a:endParaRPr lang="en-PH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8376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36871" y="5088583"/>
            <a:ext cx="18288000" cy="12567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r>
              <a:rPr lang="en-US" sz="8800" dirty="0">
                <a:solidFill>
                  <a:schemeClr val="bg1"/>
                </a:solidFill>
                <a:latin typeface="Anton"/>
              </a:rPr>
              <a:t>4.0 METHODOLOGY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0" y="8396776"/>
            <a:ext cx="18288000" cy="1890224"/>
            <a:chOff x="0" y="0"/>
            <a:chExt cx="4816593" cy="49783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816592" cy="497837"/>
            </a:xfrm>
            <a:custGeom>
              <a:avLst/>
              <a:gdLst/>
              <a:ahLst/>
              <a:cxnLst/>
              <a:rect l="l" t="t" r="r" b="b"/>
              <a:pathLst>
                <a:path w="4816592" h="497837">
                  <a:moveTo>
                    <a:pt x="0" y="0"/>
                  </a:moveTo>
                  <a:lnTo>
                    <a:pt x="4816592" y="0"/>
                  </a:lnTo>
                  <a:lnTo>
                    <a:pt x="4816592" y="497837"/>
                  </a:lnTo>
                  <a:lnTo>
                    <a:pt x="0" y="497837"/>
                  </a:lnTo>
                  <a:close/>
                </a:path>
              </a:pathLst>
            </a:custGeom>
            <a:solidFill>
              <a:srgbClr val="D6B7DE"/>
            </a:solidFill>
          </p:spPr>
          <p:txBody>
            <a:bodyPr/>
            <a:lstStyle/>
            <a:p>
              <a:endParaRPr lang="en-PH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4816593" cy="5359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789471" y="6507435"/>
            <a:ext cx="14199031" cy="6577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Canva Sans Bold Italics"/>
              </a:rPr>
              <a:t>GYMBUDD: A Web-based Application for Gym Enthusiast</a:t>
            </a:r>
          </a:p>
        </p:txBody>
      </p:sp>
      <p:sp>
        <p:nvSpPr>
          <p:cNvPr id="11" name="Freeform 11"/>
          <p:cNvSpPr/>
          <p:nvPr/>
        </p:nvSpPr>
        <p:spPr>
          <a:xfrm>
            <a:off x="15154629" y="283855"/>
            <a:ext cx="2817864" cy="2817864"/>
          </a:xfrm>
          <a:custGeom>
            <a:avLst/>
            <a:gdLst/>
            <a:ahLst/>
            <a:cxnLst/>
            <a:rect l="l" t="t" r="r" b="b"/>
            <a:pathLst>
              <a:path w="2817864" h="2817864">
                <a:moveTo>
                  <a:pt x="0" y="0"/>
                </a:moveTo>
                <a:lnTo>
                  <a:pt x="2817865" y="0"/>
                </a:lnTo>
                <a:lnTo>
                  <a:pt x="2817865" y="2817864"/>
                </a:lnTo>
                <a:lnTo>
                  <a:pt x="0" y="28178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PH"/>
          </a:p>
        </p:txBody>
      </p:sp>
      <p:sp>
        <p:nvSpPr>
          <p:cNvPr id="12" name="Freeform 12"/>
          <p:cNvSpPr/>
          <p:nvPr/>
        </p:nvSpPr>
        <p:spPr>
          <a:xfrm>
            <a:off x="12336765" y="283855"/>
            <a:ext cx="2817864" cy="2817864"/>
          </a:xfrm>
          <a:custGeom>
            <a:avLst/>
            <a:gdLst/>
            <a:ahLst/>
            <a:cxnLst/>
            <a:rect l="l" t="t" r="r" b="b"/>
            <a:pathLst>
              <a:path w="2817864" h="2817864">
                <a:moveTo>
                  <a:pt x="0" y="0"/>
                </a:moveTo>
                <a:lnTo>
                  <a:pt x="2817864" y="0"/>
                </a:lnTo>
                <a:lnTo>
                  <a:pt x="2817864" y="2817864"/>
                </a:lnTo>
                <a:lnTo>
                  <a:pt x="0" y="28178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PH"/>
          </a:p>
        </p:txBody>
      </p:sp>
      <p:pic>
        <p:nvPicPr>
          <p:cNvPr id="14" name="Picture 13" descr="A logo of a person with purple gloves&#10;&#10;Description automatically generated">
            <a:extLst>
              <a:ext uri="{FF2B5EF4-FFF2-40B4-BE49-F238E27FC236}">
                <a16:creationId xmlns:a16="http://schemas.microsoft.com/office/drawing/2014/main" id="{5424851D-527B-480A-972B-FA773A669E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507" y="291435"/>
            <a:ext cx="3592455" cy="2337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12093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75A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3035796"/>
            <a:chOff x="0" y="0"/>
            <a:chExt cx="4816593" cy="79955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799551"/>
            </a:xfrm>
            <a:custGeom>
              <a:avLst/>
              <a:gdLst/>
              <a:ahLst/>
              <a:cxnLst/>
              <a:rect l="l" t="t" r="r" b="b"/>
              <a:pathLst>
                <a:path w="4816592" h="799551">
                  <a:moveTo>
                    <a:pt x="0" y="0"/>
                  </a:moveTo>
                  <a:lnTo>
                    <a:pt x="4816592" y="0"/>
                  </a:lnTo>
                  <a:lnTo>
                    <a:pt x="4816592" y="799551"/>
                  </a:lnTo>
                  <a:lnTo>
                    <a:pt x="0" y="799551"/>
                  </a:lnTo>
                  <a:close/>
                </a:path>
              </a:pathLst>
            </a:custGeom>
            <a:solidFill>
              <a:srgbClr val="975AB6"/>
            </a:solidFill>
          </p:spPr>
          <p:txBody>
            <a:bodyPr/>
            <a:lstStyle/>
            <a:p>
              <a:endParaRPr lang="en-PH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8376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36871" y="5088583"/>
            <a:ext cx="18288000" cy="12117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r>
              <a:rPr lang="en-US" sz="7500" dirty="0">
                <a:solidFill>
                  <a:schemeClr val="bg1"/>
                </a:solidFill>
                <a:latin typeface="Anton"/>
              </a:rPr>
              <a:t>4.1 Rapid Application Development MODEL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0" y="8396776"/>
            <a:ext cx="18288000" cy="1890224"/>
            <a:chOff x="0" y="0"/>
            <a:chExt cx="4816593" cy="49783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816592" cy="497837"/>
            </a:xfrm>
            <a:custGeom>
              <a:avLst/>
              <a:gdLst/>
              <a:ahLst/>
              <a:cxnLst/>
              <a:rect l="l" t="t" r="r" b="b"/>
              <a:pathLst>
                <a:path w="4816592" h="497837">
                  <a:moveTo>
                    <a:pt x="0" y="0"/>
                  </a:moveTo>
                  <a:lnTo>
                    <a:pt x="4816592" y="0"/>
                  </a:lnTo>
                  <a:lnTo>
                    <a:pt x="4816592" y="497837"/>
                  </a:lnTo>
                  <a:lnTo>
                    <a:pt x="0" y="497837"/>
                  </a:lnTo>
                  <a:close/>
                </a:path>
              </a:pathLst>
            </a:custGeom>
            <a:solidFill>
              <a:srgbClr val="D6B7DE"/>
            </a:solidFill>
          </p:spPr>
          <p:txBody>
            <a:bodyPr/>
            <a:lstStyle/>
            <a:p>
              <a:endParaRPr lang="en-PH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4816593" cy="5359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789471" y="6507435"/>
            <a:ext cx="14199031" cy="6577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Canva Sans Bold Italics"/>
              </a:rPr>
              <a:t>GYMBUDD: A Web-based Application for Gym Enthusiast</a:t>
            </a:r>
          </a:p>
        </p:txBody>
      </p:sp>
      <p:sp>
        <p:nvSpPr>
          <p:cNvPr id="11" name="Freeform 11"/>
          <p:cNvSpPr/>
          <p:nvPr/>
        </p:nvSpPr>
        <p:spPr>
          <a:xfrm>
            <a:off x="15154629" y="283855"/>
            <a:ext cx="2817864" cy="2817864"/>
          </a:xfrm>
          <a:custGeom>
            <a:avLst/>
            <a:gdLst/>
            <a:ahLst/>
            <a:cxnLst/>
            <a:rect l="l" t="t" r="r" b="b"/>
            <a:pathLst>
              <a:path w="2817864" h="2817864">
                <a:moveTo>
                  <a:pt x="0" y="0"/>
                </a:moveTo>
                <a:lnTo>
                  <a:pt x="2817865" y="0"/>
                </a:lnTo>
                <a:lnTo>
                  <a:pt x="2817865" y="2817864"/>
                </a:lnTo>
                <a:lnTo>
                  <a:pt x="0" y="28178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PH"/>
          </a:p>
        </p:txBody>
      </p:sp>
      <p:sp>
        <p:nvSpPr>
          <p:cNvPr id="12" name="Freeform 12"/>
          <p:cNvSpPr/>
          <p:nvPr/>
        </p:nvSpPr>
        <p:spPr>
          <a:xfrm>
            <a:off x="12336765" y="283855"/>
            <a:ext cx="2817864" cy="2817864"/>
          </a:xfrm>
          <a:custGeom>
            <a:avLst/>
            <a:gdLst/>
            <a:ahLst/>
            <a:cxnLst/>
            <a:rect l="l" t="t" r="r" b="b"/>
            <a:pathLst>
              <a:path w="2817864" h="2817864">
                <a:moveTo>
                  <a:pt x="0" y="0"/>
                </a:moveTo>
                <a:lnTo>
                  <a:pt x="2817864" y="0"/>
                </a:lnTo>
                <a:lnTo>
                  <a:pt x="2817864" y="2817864"/>
                </a:lnTo>
                <a:lnTo>
                  <a:pt x="0" y="28178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PH"/>
          </a:p>
        </p:txBody>
      </p:sp>
      <p:pic>
        <p:nvPicPr>
          <p:cNvPr id="14" name="Picture 13" descr="A logo of a person with purple gloves&#10;&#10;Description automatically generated">
            <a:extLst>
              <a:ext uri="{FF2B5EF4-FFF2-40B4-BE49-F238E27FC236}">
                <a16:creationId xmlns:a16="http://schemas.microsoft.com/office/drawing/2014/main" id="{5424851D-527B-480A-972B-FA773A669E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507" y="291435"/>
            <a:ext cx="3592455" cy="2337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08271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D2E6A99-E96D-6E15-4B24-E133FAC050D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effectLst>
            <a:outerShdw blurRad="50800" dist="50800" dir="5400000" sx="40000" sy="40000" algn="ctr" rotWithShape="0">
              <a:srgbClr val="000000">
                <a:alpha val="43137"/>
              </a:srgbClr>
            </a:outerShdw>
          </a:effectLst>
        </p:spPr>
      </p:pic>
      <p:sp>
        <p:nvSpPr>
          <p:cNvPr id="50" name="TextBox 21">
            <a:extLst>
              <a:ext uri="{FF2B5EF4-FFF2-40B4-BE49-F238E27FC236}">
                <a16:creationId xmlns:a16="http://schemas.microsoft.com/office/drawing/2014/main" id="{E1F12AB6-D397-0DB9-42D1-8FDB42F2DE8F}"/>
              </a:ext>
            </a:extLst>
          </p:cNvPr>
          <p:cNvSpPr txBox="1"/>
          <p:nvPr/>
        </p:nvSpPr>
        <p:spPr>
          <a:xfrm>
            <a:off x="9143673" y="4620048"/>
            <a:ext cx="45719" cy="4112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endParaRPr/>
          </a:p>
        </p:txBody>
      </p:sp>
      <p:pic>
        <p:nvPicPr>
          <p:cNvPr id="2" name="Picture 1" descr="A diagram of a process&#10;&#10;Description automatically generated">
            <a:extLst>
              <a:ext uri="{FF2B5EF4-FFF2-40B4-BE49-F238E27FC236}">
                <a16:creationId xmlns:a16="http://schemas.microsoft.com/office/drawing/2014/main" id="{5AEFD654-9619-B00B-7A41-9F033710ECA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9" t="20559" r="2111" b="13902"/>
          <a:stretch/>
        </p:blipFill>
        <p:spPr bwMode="auto">
          <a:xfrm>
            <a:off x="2224945" y="3695700"/>
            <a:ext cx="13837455" cy="4819885"/>
          </a:xfrm>
          <a:prstGeom prst="rect">
            <a:avLst/>
          </a:prstGeom>
          <a:ln>
            <a:noFill/>
          </a:ln>
          <a:effectLst>
            <a:outerShdw blurRad="50800" dist="279400" dir="7860000" sx="93000" sy="93000" algn="ctr" rotWithShape="0">
              <a:srgbClr val="000000">
                <a:alpha val="88000"/>
              </a:srgbClr>
            </a:outerShdw>
            <a:softEdge rad="76200"/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22153929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D2E6A99-E96D-6E15-4B24-E133FAC050D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effectLst>
            <a:outerShdw blurRad="50800" dist="50800" dir="5400000" sx="40000" sy="40000" algn="ctr" rotWithShape="0">
              <a:srgbClr val="000000">
                <a:alpha val="43137"/>
              </a:srgbClr>
            </a:outerShdw>
          </a:effectLst>
        </p:spPr>
      </p:pic>
      <p:sp>
        <p:nvSpPr>
          <p:cNvPr id="50" name="TextBox 21">
            <a:extLst>
              <a:ext uri="{FF2B5EF4-FFF2-40B4-BE49-F238E27FC236}">
                <a16:creationId xmlns:a16="http://schemas.microsoft.com/office/drawing/2014/main" id="{E1F12AB6-D397-0DB9-42D1-8FDB42F2DE8F}"/>
              </a:ext>
            </a:extLst>
          </p:cNvPr>
          <p:cNvSpPr txBox="1"/>
          <p:nvPr/>
        </p:nvSpPr>
        <p:spPr>
          <a:xfrm>
            <a:off x="9143673" y="4620048"/>
            <a:ext cx="45719" cy="4112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endParaRPr/>
          </a:p>
        </p:txBody>
      </p:sp>
      <p:sp>
        <p:nvSpPr>
          <p:cNvPr id="3" name="TextBox 5">
            <a:extLst>
              <a:ext uri="{FF2B5EF4-FFF2-40B4-BE49-F238E27FC236}">
                <a16:creationId xmlns:a16="http://schemas.microsoft.com/office/drawing/2014/main" id="{71816D09-0744-05F7-20F2-4DDAC0F83643}"/>
              </a:ext>
            </a:extLst>
          </p:cNvPr>
          <p:cNvSpPr txBox="1"/>
          <p:nvPr/>
        </p:nvSpPr>
        <p:spPr>
          <a:xfrm>
            <a:off x="2438400" y="4076700"/>
            <a:ext cx="14630400" cy="38508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143000" indent="-1143000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sz="8800" dirty="0">
                <a:solidFill>
                  <a:schemeClr val="tx1">
                    <a:lumMod val="75000"/>
                    <a:lumOff val="25000"/>
                  </a:schemeClr>
                </a:solidFill>
                <a:latin typeface="Anton"/>
              </a:rPr>
              <a:t>Requirements Planning</a:t>
            </a:r>
          </a:p>
          <a:p>
            <a:pPr marL="1143000" indent="-1143000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sz="8800" dirty="0">
                <a:solidFill>
                  <a:schemeClr val="tx1">
                    <a:lumMod val="75000"/>
                    <a:lumOff val="25000"/>
                  </a:schemeClr>
                </a:solidFill>
                <a:latin typeface="Anton"/>
              </a:rPr>
              <a:t>User Design</a:t>
            </a:r>
          </a:p>
        </p:txBody>
      </p:sp>
    </p:spTree>
    <p:extLst>
      <p:ext uri="{BB962C8B-B14F-4D97-AF65-F5344CB8AC3E}">
        <p14:creationId xmlns:p14="http://schemas.microsoft.com/office/powerpoint/2010/main" val="212551248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D2E6A99-E96D-6E15-4B24-E133FAC050D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effectLst>
            <a:outerShdw blurRad="50800" dist="50800" dir="5400000" sx="40000" sy="40000" algn="ctr" rotWithShape="0">
              <a:srgbClr val="000000">
                <a:alpha val="43137"/>
              </a:srgbClr>
            </a:outerShdw>
          </a:effectLst>
        </p:spPr>
      </p:pic>
      <p:sp>
        <p:nvSpPr>
          <p:cNvPr id="50" name="TextBox 21">
            <a:extLst>
              <a:ext uri="{FF2B5EF4-FFF2-40B4-BE49-F238E27FC236}">
                <a16:creationId xmlns:a16="http://schemas.microsoft.com/office/drawing/2014/main" id="{E1F12AB6-D397-0DB9-42D1-8FDB42F2DE8F}"/>
              </a:ext>
            </a:extLst>
          </p:cNvPr>
          <p:cNvSpPr txBox="1"/>
          <p:nvPr/>
        </p:nvSpPr>
        <p:spPr>
          <a:xfrm>
            <a:off x="9143673" y="4620048"/>
            <a:ext cx="45719" cy="4112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endParaRPr/>
          </a:p>
        </p:txBody>
      </p:sp>
      <p:sp>
        <p:nvSpPr>
          <p:cNvPr id="3" name="TextBox 5">
            <a:extLst>
              <a:ext uri="{FF2B5EF4-FFF2-40B4-BE49-F238E27FC236}">
                <a16:creationId xmlns:a16="http://schemas.microsoft.com/office/drawing/2014/main" id="{71816D09-0744-05F7-20F2-4DDAC0F83643}"/>
              </a:ext>
            </a:extLst>
          </p:cNvPr>
          <p:cNvSpPr txBox="1"/>
          <p:nvPr/>
        </p:nvSpPr>
        <p:spPr>
          <a:xfrm>
            <a:off x="2438400" y="4076700"/>
            <a:ext cx="14630400" cy="38508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143000" indent="-1143000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sz="8800" dirty="0">
                <a:solidFill>
                  <a:schemeClr val="tx1">
                    <a:lumMod val="75000"/>
                    <a:lumOff val="25000"/>
                  </a:schemeClr>
                </a:solidFill>
                <a:latin typeface="Anton"/>
              </a:rPr>
              <a:t>Construction</a:t>
            </a:r>
          </a:p>
          <a:p>
            <a:pPr marL="1143000" indent="-1143000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sz="8800" dirty="0">
                <a:solidFill>
                  <a:schemeClr val="tx1">
                    <a:lumMod val="75000"/>
                    <a:lumOff val="25000"/>
                  </a:schemeClr>
                </a:solidFill>
                <a:latin typeface="Anton"/>
              </a:rPr>
              <a:t>Cutover</a:t>
            </a:r>
          </a:p>
        </p:txBody>
      </p:sp>
    </p:spTree>
    <p:extLst>
      <p:ext uri="{BB962C8B-B14F-4D97-AF65-F5344CB8AC3E}">
        <p14:creationId xmlns:p14="http://schemas.microsoft.com/office/powerpoint/2010/main" val="42561117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D2E6A99-E96D-6E15-4B24-E133FAC050D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effectLst>
            <a:outerShdw blurRad="50800" dist="660400" dir="2580000" sx="128000" sy="128000" algn="ctr" rotWithShape="0">
              <a:srgbClr val="000000">
                <a:alpha val="74000"/>
              </a:srgbClr>
            </a:outerShdw>
          </a:effectLst>
        </p:spPr>
      </p:pic>
      <p:sp>
        <p:nvSpPr>
          <p:cNvPr id="50" name="TextBox 21">
            <a:extLst>
              <a:ext uri="{FF2B5EF4-FFF2-40B4-BE49-F238E27FC236}">
                <a16:creationId xmlns:a16="http://schemas.microsoft.com/office/drawing/2014/main" id="{E1F12AB6-D397-0DB9-42D1-8FDB42F2DE8F}"/>
              </a:ext>
            </a:extLst>
          </p:cNvPr>
          <p:cNvSpPr txBox="1"/>
          <p:nvPr/>
        </p:nvSpPr>
        <p:spPr>
          <a:xfrm>
            <a:off x="9143673" y="4620048"/>
            <a:ext cx="45719" cy="4112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endParaRPr/>
          </a:p>
        </p:txBody>
      </p:sp>
      <p:pic>
        <p:nvPicPr>
          <p:cNvPr id="4098" name="Picture 2" descr="How to keep track of your medical records - CNET">
            <a:extLst>
              <a:ext uri="{FF2B5EF4-FFF2-40B4-BE49-F238E27FC236}">
                <a16:creationId xmlns:a16="http://schemas.microsoft.com/office/drawing/2014/main" id="{A6919646-901C-DE3C-9558-1DBE1111BC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8673" y="3009900"/>
            <a:ext cx="11430000" cy="6429375"/>
          </a:xfrm>
          <a:prstGeom prst="rect">
            <a:avLst/>
          </a:prstGeom>
          <a:noFill/>
          <a:effectLst>
            <a:outerShdw blurRad="203200" dist="457200" dir="11700000" sx="98000" sy="98000" algn="ctr" rotWithShape="0">
              <a:srgbClr val="000000">
                <a:alpha val="56000"/>
              </a:srgbClr>
            </a:outerShdw>
            <a:softEdge rad="889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460841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75A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3035796"/>
            <a:chOff x="0" y="0"/>
            <a:chExt cx="4816593" cy="79955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799551"/>
            </a:xfrm>
            <a:custGeom>
              <a:avLst/>
              <a:gdLst/>
              <a:ahLst/>
              <a:cxnLst/>
              <a:rect l="l" t="t" r="r" b="b"/>
              <a:pathLst>
                <a:path w="4816592" h="799551">
                  <a:moveTo>
                    <a:pt x="0" y="0"/>
                  </a:moveTo>
                  <a:lnTo>
                    <a:pt x="4816592" y="0"/>
                  </a:lnTo>
                  <a:lnTo>
                    <a:pt x="4816592" y="799551"/>
                  </a:lnTo>
                  <a:lnTo>
                    <a:pt x="0" y="799551"/>
                  </a:lnTo>
                  <a:close/>
                </a:path>
              </a:pathLst>
            </a:custGeom>
            <a:solidFill>
              <a:srgbClr val="975AB6"/>
            </a:solidFill>
          </p:spPr>
          <p:txBody>
            <a:bodyPr/>
            <a:lstStyle/>
            <a:p>
              <a:endParaRPr lang="en-PH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8376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36871" y="5088583"/>
            <a:ext cx="18288000" cy="12117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r>
              <a:rPr lang="en-US" sz="7500" dirty="0">
                <a:solidFill>
                  <a:schemeClr val="bg1"/>
                </a:solidFill>
                <a:latin typeface="Anton"/>
              </a:rPr>
              <a:t>5.0 CONCLUSION AND RECOMMENDATIONS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0" y="8396776"/>
            <a:ext cx="18288000" cy="1890224"/>
            <a:chOff x="0" y="0"/>
            <a:chExt cx="4816593" cy="49783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816592" cy="497837"/>
            </a:xfrm>
            <a:custGeom>
              <a:avLst/>
              <a:gdLst/>
              <a:ahLst/>
              <a:cxnLst/>
              <a:rect l="l" t="t" r="r" b="b"/>
              <a:pathLst>
                <a:path w="4816592" h="497837">
                  <a:moveTo>
                    <a:pt x="0" y="0"/>
                  </a:moveTo>
                  <a:lnTo>
                    <a:pt x="4816592" y="0"/>
                  </a:lnTo>
                  <a:lnTo>
                    <a:pt x="4816592" y="497837"/>
                  </a:lnTo>
                  <a:lnTo>
                    <a:pt x="0" y="497837"/>
                  </a:lnTo>
                  <a:close/>
                </a:path>
              </a:pathLst>
            </a:custGeom>
            <a:solidFill>
              <a:srgbClr val="D6B7DE"/>
            </a:solidFill>
          </p:spPr>
          <p:txBody>
            <a:bodyPr/>
            <a:lstStyle/>
            <a:p>
              <a:endParaRPr lang="en-PH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4816593" cy="5359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789471" y="6507435"/>
            <a:ext cx="14199031" cy="6577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Canva Sans Bold Italics"/>
              </a:rPr>
              <a:t>GYMBUDD: A Web-based Application for Gym Enthusiast</a:t>
            </a:r>
          </a:p>
        </p:txBody>
      </p:sp>
      <p:sp>
        <p:nvSpPr>
          <p:cNvPr id="11" name="Freeform 11"/>
          <p:cNvSpPr/>
          <p:nvPr/>
        </p:nvSpPr>
        <p:spPr>
          <a:xfrm>
            <a:off x="15154629" y="283855"/>
            <a:ext cx="2817864" cy="2817864"/>
          </a:xfrm>
          <a:custGeom>
            <a:avLst/>
            <a:gdLst/>
            <a:ahLst/>
            <a:cxnLst/>
            <a:rect l="l" t="t" r="r" b="b"/>
            <a:pathLst>
              <a:path w="2817864" h="2817864">
                <a:moveTo>
                  <a:pt x="0" y="0"/>
                </a:moveTo>
                <a:lnTo>
                  <a:pt x="2817865" y="0"/>
                </a:lnTo>
                <a:lnTo>
                  <a:pt x="2817865" y="2817864"/>
                </a:lnTo>
                <a:lnTo>
                  <a:pt x="0" y="28178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PH"/>
          </a:p>
        </p:txBody>
      </p:sp>
      <p:sp>
        <p:nvSpPr>
          <p:cNvPr id="12" name="Freeform 12"/>
          <p:cNvSpPr/>
          <p:nvPr/>
        </p:nvSpPr>
        <p:spPr>
          <a:xfrm>
            <a:off x="12336765" y="283855"/>
            <a:ext cx="2817864" cy="2817864"/>
          </a:xfrm>
          <a:custGeom>
            <a:avLst/>
            <a:gdLst/>
            <a:ahLst/>
            <a:cxnLst/>
            <a:rect l="l" t="t" r="r" b="b"/>
            <a:pathLst>
              <a:path w="2817864" h="2817864">
                <a:moveTo>
                  <a:pt x="0" y="0"/>
                </a:moveTo>
                <a:lnTo>
                  <a:pt x="2817864" y="0"/>
                </a:lnTo>
                <a:lnTo>
                  <a:pt x="2817864" y="2817864"/>
                </a:lnTo>
                <a:lnTo>
                  <a:pt x="0" y="28178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PH"/>
          </a:p>
        </p:txBody>
      </p:sp>
      <p:pic>
        <p:nvPicPr>
          <p:cNvPr id="14" name="Picture 13" descr="A logo of a person with purple gloves&#10;&#10;Description automatically generated">
            <a:extLst>
              <a:ext uri="{FF2B5EF4-FFF2-40B4-BE49-F238E27FC236}">
                <a16:creationId xmlns:a16="http://schemas.microsoft.com/office/drawing/2014/main" id="{5424851D-527B-480A-972B-FA773A669E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507" y="291435"/>
            <a:ext cx="3592455" cy="2337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63555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75A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3035796"/>
            <a:chOff x="0" y="0"/>
            <a:chExt cx="4816593" cy="79955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799551"/>
            </a:xfrm>
            <a:custGeom>
              <a:avLst/>
              <a:gdLst/>
              <a:ahLst/>
              <a:cxnLst/>
              <a:rect l="l" t="t" r="r" b="b"/>
              <a:pathLst>
                <a:path w="4816592" h="799551">
                  <a:moveTo>
                    <a:pt x="0" y="0"/>
                  </a:moveTo>
                  <a:lnTo>
                    <a:pt x="4816592" y="0"/>
                  </a:lnTo>
                  <a:lnTo>
                    <a:pt x="4816592" y="799551"/>
                  </a:lnTo>
                  <a:lnTo>
                    <a:pt x="0" y="799551"/>
                  </a:lnTo>
                  <a:close/>
                </a:path>
              </a:pathLst>
            </a:custGeom>
            <a:solidFill>
              <a:srgbClr val="975AB6"/>
            </a:solidFill>
          </p:spPr>
          <p:txBody>
            <a:bodyPr/>
            <a:lstStyle/>
            <a:p>
              <a:endParaRPr lang="en-PH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8376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36871" y="5088583"/>
            <a:ext cx="18288000" cy="12567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r>
              <a:rPr lang="en-US" sz="9000" dirty="0">
                <a:solidFill>
                  <a:schemeClr val="bg1"/>
                </a:solidFill>
                <a:latin typeface="Anton"/>
              </a:rPr>
              <a:t>5.1 CONCLUSION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0" y="8396776"/>
            <a:ext cx="18288000" cy="1890224"/>
            <a:chOff x="0" y="0"/>
            <a:chExt cx="4816593" cy="49783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816592" cy="497837"/>
            </a:xfrm>
            <a:custGeom>
              <a:avLst/>
              <a:gdLst/>
              <a:ahLst/>
              <a:cxnLst/>
              <a:rect l="l" t="t" r="r" b="b"/>
              <a:pathLst>
                <a:path w="4816592" h="497837">
                  <a:moveTo>
                    <a:pt x="0" y="0"/>
                  </a:moveTo>
                  <a:lnTo>
                    <a:pt x="4816592" y="0"/>
                  </a:lnTo>
                  <a:lnTo>
                    <a:pt x="4816592" y="497837"/>
                  </a:lnTo>
                  <a:lnTo>
                    <a:pt x="0" y="497837"/>
                  </a:lnTo>
                  <a:close/>
                </a:path>
              </a:pathLst>
            </a:custGeom>
            <a:solidFill>
              <a:srgbClr val="D6B7DE"/>
            </a:solidFill>
          </p:spPr>
          <p:txBody>
            <a:bodyPr/>
            <a:lstStyle/>
            <a:p>
              <a:endParaRPr lang="en-PH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4816593" cy="5359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789471" y="6507435"/>
            <a:ext cx="14199031" cy="6577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Canva Sans Bold Italics"/>
              </a:rPr>
              <a:t>GYMBUDD: A Web-based Application for Gym Enthusiast</a:t>
            </a:r>
          </a:p>
        </p:txBody>
      </p:sp>
      <p:sp>
        <p:nvSpPr>
          <p:cNvPr id="11" name="Freeform 11"/>
          <p:cNvSpPr/>
          <p:nvPr/>
        </p:nvSpPr>
        <p:spPr>
          <a:xfrm>
            <a:off x="15154629" y="283855"/>
            <a:ext cx="2817864" cy="2817864"/>
          </a:xfrm>
          <a:custGeom>
            <a:avLst/>
            <a:gdLst/>
            <a:ahLst/>
            <a:cxnLst/>
            <a:rect l="l" t="t" r="r" b="b"/>
            <a:pathLst>
              <a:path w="2817864" h="2817864">
                <a:moveTo>
                  <a:pt x="0" y="0"/>
                </a:moveTo>
                <a:lnTo>
                  <a:pt x="2817865" y="0"/>
                </a:lnTo>
                <a:lnTo>
                  <a:pt x="2817865" y="2817864"/>
                </a:lnTo>
                <a:lnTo>
                  <a:pt x="0" y="28178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PH"/>
          </a:p>
        </p:txBody>
      </p:sp>
      <p:sp>
        <p:nvSpPr>
          <p:cNvPr id="12" name="Freeform 12"/>
          <p:cNvSpPr/>
          <p:nvPr/>
        </p:nvSpPr>
        <p:spPr>
          <a:xfrm>
            <a:off x="12336765" y="283855"/>
            <a:ext cx="2817864" cy="2817864"/>
          </a:xfrm>
          <a:custGeom>
            <a:avLst/>
            <a:gdLst/>
            <a:ahLst/>
            <a:cxnLst/>
            <a:rect l="l" t="t" r="r" b="b"/>
            <a:pathLst>
              <a:path w="2817864" h="2817864">
                <a:moveTo>
                  <a:pt x="0" y="0"/>
                </a:moveTo>
                <a:lnTo>
                  <a:pt x="2817864" y="0"/>
                </a:lnTo>
                <a:lnTo>
                  <a:pt x="2817864" y="2817864"/>
                </a:lnTo>
                <a:lnTo>
                  <a:pt x="0" y="28178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PH"/>
          </a:p>
        </p:txBody>
      </p:sp>
      <p:pic>
        <p:nvPicPr>
          <p:cNvPr id="14" name="Picture 13" descr="A logo of a person with purple gloves&#10;&#10;Description automatically generated">
            <a:extLst>
              <a:ext uri="{FF2B5EF4-FFF2-40B4-BE49-F238E27FC236}">
                <a16:creationId xmlns:a16="http://schemas.microsoft.com/office/drawing/2014/main" id="{5424851D-527B-480A-972B-FA773A669E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507" y="291435"/>
            <a:ext cx="3592455" cy="2337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71666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75A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3035796"/>
            <a:chOff x="0" y="0"/>
            <a:chExt cx="4816593" cy="79955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799551"/>
            </a:xfrm>
            <a:custGeom>
              <a:avLst/>
              <a:gdLst/>
              <a:ahLst/>
              <a:cxnLst/>
              <a:rect l="l" t="t" r="r" b="b"/>
              <a:pathLst>
                <a:path w="4816592" h="799551">
                  <a:moveTo>
                    <a:pt x="0" y="0"/>
                  </a:moveTo>
                  <a:lnTo>
                    <a:pt x="4816592" y="0"/>
                  </a:lnTo>
                  <a:lnTo>
                    <a:pt x="4816592" y="799551"/>
                  </a:lnTo>
                  <a:lnTo>
                    <a:pt x="0" y="799551"/>
                  </a:lnTo>
                  <a:close/>
                </a:path>
              </a:pathLst>
            </a:custGeom>
            <a:solidFill>
              <a:srgbClr val="975AB6"/>
            </a:solidFill>
          </p:spPr>
          <p:txBody>
            <a:bodyPr/>
            <a:lstStyle/>
            <a:p>
              <a:endParaRPr lang="en-PH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8376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36871" y="5088583"/>
            <a:ext cx="18288000" cy="12567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r>
              <a:rPr lang="en-US" sz="9000" dirty="0">
                <a:solidFill>
                  <a:schemeClr val="bg1"/>
                </a:solidFill>
                <a:latin typeface="Anton"/>
              </a:rPr>
              <a:t>5.2 RECOMMENDATION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0" y="8396776"/>
            <a:ext cx="18288000" cy="1890224"/>
            <a:chOff x="0" y="0"/>
            <a:chExt cx="4816593" cy="49783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816592" cy="497837"/>
            </a:xfrm>
            <a:custGeom>
              <a:avLst/>
              <a:gdLst/>
              <a:ahLst/>
              <a:cxnLst/>
              <a:rect l="l" t="t" r="r" b="b"/>
              <a:pathLst>
                <a:path w="4816592" h="497837">
                  <a:moveTo>
                    <a:pt x="0" y="0"/>
                  </a:moveTo>
                  <a:lnTo>
                    <a:pt x="4816592" y="0"/>
                  </a:lnTo>
                  <a:lnTo>
                    <a:pt x="4816592" y="497837"/>
                  </a:lnTo>
                  <a:lnTo>
                    <a:pt x="0" y="497837"/>
                  </a:lnTo>
                  <a:close/>
                </a:path>
              </a:pathLst>
            </a:custGeom>
            <a:solidFill>
              <a:srgbClr val="D6B7DE"/>
            </a:solidFill>
          </p:spPr>
          <p:txBody>
            <a:bodyPr/>
            <a:lstStyle/>
            <a:p>
              <a:endParaRPr lang="en-PH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4816593" cy="5359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789471" y="6507435"/>
            <a:ext cx="14199031" cy="6577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Canva Sans Bold Italics"/>
              </a:rPr>
              <a:t>GYMBUDD: A Web-based Application for Gym Enthusiast</a:t>
            </a:r>
          </a:p>
        </p:txBody>
      </p:sp>
      <p:sp>
        <p:nvSpPr>
          <p:cNvPr id="11" name="Freeform 11"/>
          <p:cNvSpPr/>
          <p:nvPr/>
        </p:nvSpPr>
        <p:spPr>
          <a:xfrm>
            <a:off x="15154629" y="283855"/>
            <a:ext cx="2817864" cy="2817864"/>
          </a:xfrm>
          <a:custGeom>
            <a:avLst/>
            <a:gdLst/>
            <a:ahLst/>
            <a:cxnLst/>
            <a:rect l="l" t="t" r="r" b="b"/>
            <a:pathLst>
              <a:path w="2817864" h="2817864">
                <a:moveTo>
                  <a:pt x="0" y="0"/>
                </a:moveTo>
                <a:lnTo>
                  <a:pt x="2817865" y="0"/>
                </a:lnTo>
                <a:lnTo>
                  <a:pt x="2817865" y="2817864"/>
                </a:lnTo>
                <a:lnTo>
                  <a:pt x="0" y="28178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PH"/>
          </a:p>
        </p:txBody>
      </p:sp>
      <p:sp>
        <p:nvSpPr>
          <p:cNvPr id="12" name="Freeform 12"/>
          <p:cNvSpPr/>
          <p:nvPr/>
        </p:nvSpPr>
        <p:spPr>
          <a:xfrm>
            <a:off x="12336765" y="283855"/>
            <a:ext cx="2817864" cy="2817864"/>
          </a:xfrm>
          <a:custGeom>
            <a:avLst/>
            <a:gdLst/>
            <a:ahLst/>
            <a:cxnLst/>
            <a:rect l="l" t="t" r="r" b="b"/>
            <a:pathLst>
              <a:path w="2817864" h="2817864">
                <a:moveTo>
                  <a:pt x="0" y="0"/>
                </a:moveTo>
                <a:lnTo>
                  <a:pt x="2817864" y="0"/>
                </a:lnTo>
                <a:lnTo>
                  <a:pt x="2817864" y="2817864"/>
                </a:lnTo>
                <a:lnTo>
                  <a:pt x="0" y="28178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PH"/>
          </a:p>
        </p:txBody>
      </p:sp>
      <p:pic>
        <p:nvPicPr>
          <p:cNvPr id="14" name="Picture 13" descr="A logo of a person with purple gloves&#10;&#10;Description automatically generated">
            <a:extLst>
              <a:ext uri="{FF2B5EF4-FFF2-40B4-BE49-F238E27FC236}">
                <a16:creationId xmlns:a16="http://schemas.microsoft.com/office/drawing/2014/main" id="{5424851D-527B-480A-972B-FA773A669E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507" y="291435"/>
            <a:ext cx="3592455" cy="2337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24340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D2E6A99-E96D-6E15-4B24-E133FAC050D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effectLst>
            <a:outerShdw blurRad="50800" dist="50800" dir="5400000" sx="40000" sy="40000" algn="ctr" rotWithShape="0">
              <a:srgbClr val="000000">
                <a:alpha val="43137"/>
              </a:srgbClr>
            </a:outerShdw>
          </a:effectLst>
        </p:spPr>
      </p:pic>
      <p:sp>
        <p:nvSpPr>
          <p:cNvPr id="50" name="TextBox 21">
            <a:extLst>
              <a:ext uri="{FF2B5EF4-FFF2-40B4-BE49-F238E27FC236}">
                <a16:creationId xmlns:a16="http://schemas.microsoft.com/office/drawing/2014/main" id="{E1F12AB6-D397-0DB9-42D1-8FDB42F2DE8F}"/>
              </a:ext>
            </a:extLst>
          </p:cNvPr>
          <p:cNvSpPr txBox="1"/>
          <p:nvPr/>
        </p:nvSpPr>
        <p:spPr>
          <a:xfrm>
            <a:off x="9143673" y="4620048"/>
            <a:ext cx="45719" cy="4112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9BE444-FB77-8CAC-B1A0-AD1C452335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4342" y="3086100"/>
            <a:ext cx="11918661" cy="6058001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95000"/>
              </a:srgbClr>
            </a:outerShdw>
            <a:softEdge rad="88900"/>
          </a:effectLst>
        </p:spPr>
      </p:pic>
    </p:spTree>
    <p:extLst>
      <p:ext uri="{BB962C8B-B14F-4D97-AF65-F5344CB8AC3E}">
        <p14:creationId xmlns:p14="http://schemas.microsoft.com/office/powerpoint/2010/main" val="267596558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D2E6A99-E96D-6E15-4B24-E133FAC050D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effectLst>
            <a:outerShdw blurRad="50800" dist="50800" dir="5400000" sx="40000" sy="40000" algn="ctr" rotWithShape="0">
              <a:srgbClr val="000000">
                <a:alpha val="43137"/>
              </a:srgbClr>
            </a:outerShdw>
          </a:effectLst>
        </p:spPr>
      </p:pic>
      <p:sp>
        <p:nvSpPr>
          <p:cNvPr id="50" name="TextBox 21">
            <a:extLst>
              <a:ext uri="{FF2B5EF4-FFF2-40B4-BE49-F238E27FC236}">
                <a16:creationId xmlns:a16="http://schemas.microsoft.com/office/drawing/2014/main" id="{E1F12AB6-D397-0DB9-42D1-8FDB42F2DE8F}"/>
              </a:ext>
            </a:extLst>
          </p:cNvPr>
          <p:cNvSpPr txBox="1"/>
          <p:nvPr/>
        </p:nvSpPr>
        <p:spPr>
          <a:xfrm>
            <a:off x="9143673" y="4620048"/>
            <a:ext cx="45719" cy="4112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endParaRPr/>
          </a:p>
        </p:txBody>
      </p:sp>
      <p:pic>
        <p:nvPicPr>
          <p:cNvPr id="2050" name="Picture 2" descr="Mobile Device Compatibility Testing And Its Importance, 48% OFF">
            <a:extLst>
              <a:ext uri="{FF2B5EF4-FFF2-40B4-BE49-F238E27FC236}">
                <a16:creationId xmlns:a16="http://schemas.microsoft.com/office/drawing/2014/main" id="{6DF1C5C4-BF15-0798-A81C-47D6E9B6D2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5103" y="2476500"/>
            <a:ext cx="11157139" cy="7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71204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D2E6A99-E96D-6E15-4B24-E133FAC050D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effectLst>
            <a:outerShdw blurRad="50800" dist="50800" dir="5400000" sx="40000" sy="40000" algn="ctr" rotWithShape="0">
              <a:srgbClr val="000000">
                <a:alpha val="43137"/>
              </a:srgbClr>
            </a:outerShdw>
          </a:effectLst>
        </p:spPr>
      </p:pic>
      <p:sp>
        <p:nvSpPr>
          <p:cNvPr id="50" name="TextBox 21">
            <a:extLst>
              <a:ext uri="{FF2B5EF4-FFF2-40B4-BE49-F238E27FC236}">
                <a16:creationId xmlns:a16="http://schemas.microsoft.com/office/drawing/2014/main" id="{E1F12AB6-D397-0DB9-42D1-8FDB42F2DE8F}"/>
              </a:ext>
            </a:extLst>
          </p:cNvPr>
          <p:cNvSpPr txBox="1"/>
          <p:nvPr/>
        </p:nvSpPr>
        <p:spPr>
          <a:xfrm>
            <a:off x="9143673" y="4620048"/>
            <a:ext cx="45719" cy="4112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endParaRPr/>
          </a:p>
        </p:txBody>
      </p:sp>
      <p:pic>
        <p:nvPicPr>
          <p:cNvPr id="3074" name="Picture 2" descr="What Is Precision Maintenance and Its Benefits with Examples?">
            <a:extLst>
              <a:ext uri="{FF2B5EF4-FFF2-40B4-BE49-F238E27FC236}">
                <a16:creationId xmlns:a16="http://schemas.microsoft.com/office/drawing/2014/main" id="{1BEDF3F2-3E50-07C6-2718-E124475D0C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31" r="11752"/>
          <a:stretch/>
        </p:blipFill>
        <p:spPr bwMode="auto">
          <a:xfrm>
            <a:off x="3281595" y="3009900"/>
            <a:ext cx="11724156" cy="6414158"/>
          </a:xfrm>
          <a:prstGeom prst="rect">
            <a:avLst/>
          </a:prstGeom>
          <a:noFill/>
          <a:effectLst>
            <a:outerShdw blurRad="114300" dist="88900" dir="5400000" sx="23000" sy="23000" algn="ctr" rotWithShape="0">
              <a:srgbClr val="000000">
                <a:alpha val="93000"/>
              </a:srgbClr>
            </a:outerShdw>
            <a:softEdge rad="889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915616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D2E6A99-E96D-6E15-4B24-E133FAC050D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effectLst>
            <a:outerShdw blurRad="50800" dist="50800" dir="5400000" sx="40000" sy="40000" algn="ctr" rotWithShape="0">
              <a:srgbClr val="000000">
                <a:alpha val="43137"/>
              </a:srgbClr>
            </a:outerShdw>
          </a:effectLst>
        </p:spPr>
      </p:pic>
      <p:sp>
        <p:nvSpPr>
          <p:cNvPr id="50" name="TextBox 21">
            <a:extLst>
              <a:ext uri="{FF2B5EF4-FFF2-40B4-BE49-F238E27FC236}">
                <a16:creationId xmlns:a16="http://schemas.microsoft.com/office/drawing/2014/main" id="{E1F12AB6-D397-0DB9-42D1-8FDB42F2DE8F}"/>
              </a:ext>
            </a:extLst>
          </p:cNvPr>
          <p:cNvSpPr txBox="1"/>
          <p:nvPr/>
        </p:nvSpPr>
        <p:spPr>
          <a:xfrm>
            <a:off x="9143673" y="4620048"/>
            <a:ext cx="45719" cy="4112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endParaRPr/>
          </a:p>
        </p:txBody>
      </p:sp>
      <p:pic>
        <p:nvPicPr>
          <p:cNvPr id="4098" name="Picture 2" descr="Premium Vector | Online service money transaction business banner">
            <a:extLst>
              <a:ext uri="{FF2B5EF4-FFF2-40B4-BE49-F238E27FC236}">
                <a16:creationId xmlns:a16="http://schemas.microsoft.com/office/drawing/2014/main" id="{448F0B3E-5F1E-8053-43E5-D7AF5E512B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848"/>
          <a:stretch/>
        </p:blipFill>
        <p:spPr bwMode="auto">
          <a:xfrm>
            <a:off x="3026611" y="2933700"/>
            <a:ext cx="12234123" cy="6629400"/>
          </a:xfrm>
          <a:prstGeom prst="rect">
            <a:avLst/>
          </a:prstGeom>
          <a:noFill/>
          <a:effectLst>
            <a:outerShdw blurRad="266700" dist="50800" dir="5400000" sx="102000" sy="102000" algn="ctr" rotWithShape="0">
              <a:srgbClr val="000000">
                <a:alpha val="62000"/>
              </a:srgbClr>
            </a:outerShdw>
            <a:softEdge rad="1524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500040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75A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3035796"/>
            <a:chOff x="0" y="0"/>
            <a:chExt cx="4816593" cy="79955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799551"/>
            </a:xfrm>
            <a:custGeom>
              <a:avLst/>
              <a:gdLst/>
              <a:ahLst/>
              <a:cxnLst/>
              <a:rect l="l" t="t" r="r" b="b"/>
              <a:pathLst>
                <a:path w="4816592" h="799551">
                  <a:moveTo>
                    <a:pt x="0" y="0"/>
                  </a:moveTo>
                  <a:lnTo>
                    <a:pt x="4816592" y="0"/>
                  </a:lnTo>
                  <a:lnTo>
                    <a:pt x="4816592" y="799551"/>
                  </a:lnTo>
                  <a:lnTo>
                    <a:pt x="0" y="799551"/>
                  </a:lnTo>
                  <a:close/>
                </a:path>
              </a:pathLst>
            </a:custGeom>
            <a:solidFill>
              <a:srgbClr val="975AB6"/>
            </a:solidFill>
          </p:spPr>
          <p:txBody>
            <a:bodyPr/>
            <a:lstStyle/>
            <a:p>
              <a:endParaRPr lang="en-PH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8376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27039" y="5484715"/>
            <a:ext cx="18288000" cy="1406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r>
              <a:rPr lang="en-US" sz="13800" dirty="0">
                <a:solidFill>
                  <a:schemeClr val="bg1"/>
                </a:solidFill>
                <a:latin typeface="Anton"/>
              </a:rPr>
              <a:t>Thank </a:t>
            </a:r>
            <a:r>
              <a:rPr lang="en-US" sz="13800" dirty="0" err="1">
                <a:solidFill>
                  <a:schemeClr val="bg1"/>
                </a:solidFill>
                <a:latin typeface="Anton"/>
              </a:rPr>
              <a:t>Youuu</a:t>
            </a:r>
            <a:r>
              <a:rPr lang="en-US" sz="13800" dirty="0">
                <a:solidFill>
                  <a:schemeClr val="bg1"/>
                </a:solidFill>
                <a:latin typeface="Anton"/>
              </a:rPr>
              <a:t>!&lt;3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0" y="8396776"/>
            <a:ext cx="18288000" cy="1890224"/>
            <a:chOff x="0" y="0"/>
            <a:chExt cx="4816593" cy="49783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816592" cy="497837"/>
            </a:xfrm>
            <a:custGeom>
              <a:avLst/>
              <a:gdLst/>
              <a:ahLst/>
              <a:cxnLst/>
              <a:rect l="l" t="t" r="r" b="b"/>
              <a:pathLst>
                <a:path w="4816592" h="497837">
                  <a:moveTo>
                    <a:pt x="0" y="0"/>
                  </a:moveTo>
                  <a:lnTo>
                    <a:pt x="4816592" y="0"/>
                  </a:lnTo>
                  <a:lnTo>
                    <a:pt x="4816592" y="497837"/>
                  </a:lnTo>
                  <a:lnTo>
                    <a:pt x="0" y="497837"/>
                  </a:lnTo>
                  <a:close/>
                </a:path>
              </a:pathLst>
            </a:custGeom>
            <a:solidFill>
              <a:srgbClr val="D6B7DE"/>
            </a:solidFill>
          </p:spPr>
          <p:txBody>
            <a:bodyPr/>
            <a:lstStyle/>
            <a:p>
              <a:endParaRPr lang="en-PH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4816593" cy="5359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905000" y="6978498"/>
            <a:ext cx="14199031" cy="6577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Canva Sans Bold Italics"/>
              </a:rPr>
              <a:t>GYMBUDD: A Web-based Application for Gym Enthusiast</a:t>
            </a:r>
          </a:p>
        </p:txBody>
      </p:sp>
      <p:sp>
        <p:nvSpPr>
          <p:cNvPr id="11" name="Freeform 11"/>
          <p:cNvSpPr/>
          <p:nvPr/>
        </p:nvSpPr>
        <p:spPr>
          <a:xfrm>
            <a:off x="15154629" y="283855"/>
            <a:ext cx="2817864" cy="2817864"/>
          </a:xfrm>
          <a:custGeom>
            <a:avLst/>
            <a:gdLst/>
            <a:ahLst/>
            <a:cxnLst/>
            <a:rect l="l" t="t" r="r" b="b"/>
            <a:pathLst>
              <a:path w="2817864" h="2817864">
                <a:moveTo>
                  <a:pt x="0" y="0"/>
                </a:moveTo>
                <a:lnTo>
                  <a:pt x="2817865" y="0"/>
                </a:lnTo>
                <a:lnTo>
                  <a:pt x="2817865" y="2817864"/>
                </a:lnTo>
                <a:lnTo>
                  <a:pt x="0" y="28178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PH"/>
          </a:p>
        </p:txBody>
      </p:sp>
      <p:sp>
        <p:nvSpPr>
          <p:cNvPr id="12" name="Freeform 12"/>
          <p:cNvSpPr/>
          <p:nvPr/>
        </p:nvSpPr>
        <p:spPr>
          <a:xfrm>
            <a:off x="12336765" y="283855"/>
            <a:ext cx="2817864" cy="2817864"/>
          </a:xfrm>
          <a:custGeom>
            <a:avLst/>
            <a:gdLst/>
            <a:ahLst/>
            <a:cxnLst/>
            <a:rect l="l" t="t" r="r" b="b"/>
            <a:pathLst>
              <a:path w="2817864" h="2817864">
                <a:moveTo>
                  <a:pt x="0" y="0"/>
                </a:moveTo>
                <a:lnTo>
                  <a:pt x="2817864" y="0"/>
                </a:lnTo>
                <a:lnTo>
                  <a:pt x="2817864" y="2817864"/>
                </a:lnTo>
                <a:lnTo>
                  <a:pt x="0" y="28178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PH"/>
          </a:p>
        </p:txBody>
      </p:sp>
      <p:pic>
        <p:nvPicPr>
          <p:cNvPr id="14" name="Picture 13" descr="A logo of a person with purple gloves&#10;&#10;Description automatically generated">
            <a:extLst>
              <a:ext uri="{FF2B5EF4-FFF2-40B4-BE49-F238E27FC236}">
                <a16:creationId xmlns:a16="http://schemas.microsoft.com/office/drawing/2014/main" id="{5424851D-527B-480A-972B-FA773A669E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507" y="291435"/>
            <a:ext cx="3592455" cy="2337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947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D2E6A99-E96D-6E15-4B24-E133FAC050D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effectLst>
            <a:outerShdw blurRad="50800" dist="660400" dir="2580000" sx="128000" sy="128000" algn="ctr" rotWithShape="0">
              <a:srgbClr val="000000">
                <a:alpha val="74000"/>
              </a:srgbClr>
            </a:outerShdw>
          </a:effectLst>
        </p:spPr>
      </p:pic>
      <p:sp>
        <p:nvSpPr>
          <p:cNvPr id="50" name="TextBox 21">
            <a:extLst>
              <a:ext uri="{FF2B5EF4-FFF2-40B4-BE49-F238E27FC236}">
                <a16:creationId xmlns:a16="http://schemas.microsoft.com/office/drawing/2014/main" id="{E1F12AB6-D397-0DB9-42D1-8FDB42F2DE8F}"/>
              </a:ext>
            </a:extLst>
          </p:cNvPr>
          <p:cNvSpPr txBox="1"/>
          <p:nvPr/>
        </p:nvSpPr>
        <p:spPr>
          <a:xfrm>
            <a:off x="9143673" y="4620048"/>
            <a:ext cx="45719" cy="4112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endParaRPr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9683CC6-9F7E-C9D0-7FB5-89CABCD6FA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503813" y="3162300"/>
            <a:ext cx="9279720" cy="5735382"/>
          </a:xfrm>
          <a:prstGeom prst="rect">
            <a:avLst/>
          </a:prstGeom>
          <a:noFill/>
          <a:effectLst>
            <a:outerShdw blurRad="50800" dist="482600" dir="8580000" sx="98000" sy="98000" algn="ctr" rotWithShape="0">
              <a:srgbClr val="000000">
                <a:alpha val="40000"/>
              </a:srgbClr>
            </a:outerShdw>
            <a:softEdge rad="381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31371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D2E6A99-E96D-6E15-4B24-E133FAC050D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effectLst>
            <a:outerShdw blurRad="50800" dist="660400" dir="2580000" sx="128000" sy="128000" algn="ctr" rotWithShape="0">
              <a:srgbClr val="000000">
                <a:alpha val="74000"/>
              </a:srgbClr>
            </a:outerShdw>
          </a:effectLst>
        </p:spPr>
      </p:pic>
      <p:sp>
        <p:nvSpPr>
          <p:cNvPr id="50" name="TextBox 21">
            <a:extLst>
              <a:ext uri="{FF2B5EF4-FFF2-40B4-BE49-F238E27FC236}">
                <a16:creationId xmlns:a16="http://schemas.microsoft.com/office/drawing/2014/main" id="{E1F12AB6-D397-0DB9-42D1-8FDB42F2DE8F}"/>
              </a:ext>
            </a:extLst>
          </p:cNvPr>
          <p:cNvSpPr txBox="1"/>
          <p:nvPr/>
        </p:nvSpPr>
        <p:spPr>
          <a:xfrm>
            <a:off x="9143673" y="4620048"/>
            <a:ext cx="45719" cy="4112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endParaRPr/>
          </a:p>
        </p:txBody>
      </p:sp>
      <p:pic>
        <p:nvPicPr>
          <p:cNvPr id="1026" name="Picture 2" descr="Open photo">
            <a:extLst>
              <a:ext uri="{FF2B5EF4-FFF2-40B4-BE49-F238E27FC236}">
                <a16:creationId xmlns:a16="http://schemas.microsoft.com/office/drawing/2014/main" id="{89683CC6-9F7E-C9D0-7FB5-89CABCD6FA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1080" y="3390900"/>
            <a:ext cx="8805185" cy="5918579"/>
          </a:xfrm>
          <a:prstGeom prst="rect">
            <a:avLst/>
          </a:prstGeom>
          <a:noFill/>
          <a:effectLst>
            <a:outerShdw blurRad="50800" dist="482600" dir="8580000" sx="98000" sy="98000" algn="ctr" rotWithShape="0">
              <a:srgbClr val="000000">
                <a:alpha val="40000"/>
              </a:srgbClr>
            </a:outerShdw>
            <a:softEdge rad="381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90FBFEB-5201-2619-1BD9-1D744CF33188}"/>
              </a:ext>
            </a:extLst>
          </p:cNvPr>
          <p:cNvSpPr txBox="1"/>
          <p:nvPr/>
        </p:nvSpPr>
        <p:spPr>
          <a:xfrm>
            <a:off x="6629400" y="3512052"/>
            <a:ext cx="2316153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3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6392875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75A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3035796"/>
            <a:chOff x="0" y="0"/>
            <a:chExt cx="4816593" cy="79955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799551"/>
            </a:xfrm>
            <a:custGeom>
              <a:avLst/>
              <a:gdLst/>
              <a:ahLst/>
              <a:cxnLst/>
              <a:rect l="l" t="t" r="r" b="b"/>
              <a:pathLst>
                <a:path w="4816592" h="799551">
                  <a:moveTo>
                    <a:pt x="0" y="0"/>
                  </a:moveTo>
                  <a:lnTo>
                    <a:pt x="4816592" y="0"/>
                  </a:lnTo>
                  <a:lnTo>
                    <a:pt x="4816592" y="799551"/>
                  </a:lnTo>
                  <a:lnTo>
                    <a:pt x="0" y="799551"/>
                  </a:lnTo>
                  <a:close/>
                </a:path>
              </a:pathLst>
            </a:custGeom>
            <a:solidFill>
              <a:srgbClr val="975AB6"/>
            </a:solidFill>
          </p:spPr>
          <p:txBody>
            <a:bodyPr/>
            <a:lstStyle/>
            <a:p>
              <a:endParaRPr lang="en-PH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8376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-381000" y="4867648"/>
            <a:ext cx="18821400" cy="13465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500"/>
              </a:lnSpc>
            </a:pPr>
            <a:r>
              <a:rPr lang="en-US" sz="9600" dirty="0">
                <a:solidFill>
                  <a:srgbClr val="FFFFFF"/>
                </a:solidFill>
                <a:latin typeface="Anton"/>
              </a:rPr>
              <a:t>1.2 PURPOSE AND DESCRIPTION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0" y="8396776"/>
            <a:ext cx="18288000" cy="1890224"/>
            <a:chOff x="0" y="0"/>
            <a:chExt cx="4816593" cy="49783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816592" cy="497837"/>
            </a:xfrm>
            <a:custGeom>
              <a:avLst/>
              <a:gdLst/>
              <a:ahLst/>
              <a:cxnLst/>
              <a:rect l="l" t="t" r="r" b="b"/>
              <a:pathLst>
                <a:path w="4816592" h="497837">
                  <a:moveTo>
                    <a:pt x="0" y="0"/>
                  </a:moveTo>
                  <a:lnTo>
                    <a:pt x="4816592" y="0"/>
                  </a:lnTo>
                  <a:lnTo>
                    <a:pt x="4816592" y="497837"/>
                  </a:lnTo>
                  <a:lnTo>
                    <a:pt x="0" y="497837"/>
                  </a:lnTo>
                  <a:close/>
                </a:path>
              </a:pathLst>
            </a:custGeom>
            <a:solidFill>
              <a:srgbClr val="D6B7DE"/>
            </a:solidFill>
          </p:spPr>
          <p:txBody>
            <a:bodyPr/>
            <a:lstStyle/>
            <a:p>
              <a:endParaRPr lang="en-PH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4816593" cy="5359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905000" y="6286500"/>
            <a:ext cx="14199031" cy="6889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Canva Sans Bold Italics"/>
              </a:rPr>
              <a:t>GYMBUDD: A Web-based Application for Gym Enthusiast</a:t>
            </a:r>
          </a:p>
        </p:txBody>
      </p:sp>
      <p:sp>
        <p:nvSpPr>
          <p:cNvPr id="11" name="Freeform 11"/>
          <p:cNvSpPr/>
          <p:nvPr/>
        </p:nvSpPr>
        <p:spPr>
          <a:xfrm>
            <a:off x="15154629" y="283855"/>
            <a:ext cx="2817864" cy="2817864"/>
          </a:xfrm>
          <a:custGeom>
            <a:avLst/>
            <a:gdLst/>
            <a:ahLst/>
            <a:cxnLst/>
            <a:rect l="l" t="t" r="r" b="b"/>
            <a:pathLst>
              <a:path w="2817864" h="2817864">
                <a:moveTo>
                  <a:pt x="0" y="0"/>
                </a:moveTo>
                <a:lnTo>
                  <a:pt x="2817865" y="0"/>
                </a:lnTo>
                <a:lnTo>
                  <a:pt x="2817865" y="2817864"/>
                </a:lnTo>
                <a:lnTo>
                  <a:pt x="0" y="28178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PH"/>
          </a:p>
        </p:txBody>
      </p:sp>
      <p:sp>
        <p:nvSpPr>
          <p:cNvPr id="12" name="Freeform 12"/>
          <p:cNvSpPr/>
          <p:nvPr/>
        </p:nvSpPr>
        <p:spPr>
          <a:xfrm>
            <a:off x="12336765" y="283855"/>
            <a:ext cx="2817864" cy="2817864"/>
          </a:xfrm>
          <a:custGeom>
            <a:avLst/>
            <a:gdLst/>
            <a:ahLst/>
            <a:cxnLst/>
            <a:rect l="l" t="t" r="r" b="b"/>
            <a:pathLst>
              <a:path w="2817864" h="2817864">
                <a:moveTo>
                  <a:pt x="0" y="0"/>
                </a:moveTo>
                <a:lnTo>
                  <a:pt x="2817864" y="0"/>
                </a:lnTo>
                <a:lnTo>
                  <a:pt x="2817864" y="2817864"/>
                </a:lnTo>
                <a:lnTo>
                  <a:pt x="0" y="28178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PH"/>
          </a:p>
        </p:txBody>
      </p:sp>
      <p:pic>
        <p:nvPicPr>
          <p:cNvPr id="14" name="Picture 13" descr="A logo of a person with purple gloves&#10;&#10;Description automatically generated">
            <a:extLst>
              <a:ext uri="{FF2B5EF4-FFF2-40B4-BE49-F238E27FC236}">
                <a16:creationId xmlns:a16="http://schemas.microsoft.com/office/drawing/2014/main" id="{5424851D-527B-480A-972B-FA773A669E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507" y="291435"/>
            <a:ext cx="3592455" cy="2337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9514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429</TotalTime>
  <Words>344</Words>
  <Application>Microsoft Office PowerPoint</Application>
  <PresentationFormat>Custom</PresentationFormat>
  <Paragraphs>79</Paragraphs>
  <Slides>67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77" baseType="lpstr">
      <vt:lpstr>Arial Narrow</vt:lpstr>
      <vt:lpstr>Calibri</vt:lpstr>
      <vt:lpstr>Arial</vt:lpstr>
      <vt:lpstr>Britannic Bold</vt:lpstr>
      <vt:lpstr>ADLaM Display</vt:lpstr>
      <vt:lpstr>Canva Sans Bold Italics</vt:lpstr>
      <vt:lpstr>Anton</vt:lpstr>
      <vt:lpstr>Wingdings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GYMBUDD:</dc:title>
  <cp:lastModifiedBy>HNZ Yumul</cp:lastModifiedBy>
  <cp:revision>6</cp:revision>
  <dcterms:created xsi:type="dcterms:W3CDTF">2006-08-16T00:00:00Z</dcterms:created>
  <dcterms:modified xsi:type="dcterms:W3CDTF">2024-05-07T15:26:42Z</dcterms:modified>
  <dc:identifier>DAGEKX8HByo</dc:identifier>
</cp:coreProperties>
</file>